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10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30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30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30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30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30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30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30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30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1599" y="3635526"/>
            <a:ext cx="9440802" cy="692995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Garrett Grolemund…"/>
          <p:cNvSpPr txBox="1"/>
          <p:nvPr/>
        </p:nvSpPr>
        <p:spPr>
          <a:xfrm>
            <a:off x="9440582" y="10717554"/>
            <a:ext cx="5484344" cy="233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52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Garrett Grolemund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Data Scientist, Educator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October 2017</a:t>
            </a:r>
          </a:p>
          <a:p>
            <a:pPr>
              <a:defRPr sz="28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RStudio</a:t>
            </a:r>
          </a:p>
        </p:txBody>
      </p:sp>
      <p:sp>
        <p:nvSpPr>
          <p:cNvPr id="14" name="Master the Tidyverse"/>
          <p:cNvSpPr txBox="1"/>
          <p:nvPr/>
        </p:nvSpPr>
        <p:spPr>
          <a:xfrm>
            <a:off x="768389" y="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 dirty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Master the </a:t>
            </a:r>
            <a:r>
              <a:rPr b="0" dirty="0" err="1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Tidyverse</a:t>
            </a:r>
            <a:endParaRPr b="0" dirty="0">
              <a:latin typeface="Source Sans Pro ExtraLight"/>
              <a:ea typeface="Source Sans Pro ExtraLight"/>
              <a:cs typeface="Source Sans Pro ExtraLight"/>
              <a:sym typeface="Source Sans Pro ExtraLight"/>
            </a:endParaRP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 defTabSz="2438400">
              <a:defRPr sz="9600" cap="none">
                <a:solidFill>
                  <a:srgbClr val="F3F3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188836" y="12524794"/>
            <a:ext cx="867584" cy="870498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6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217091" y="12543428"/>
            <a:ext cx="839331" cy="833230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9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hyperlink" Target="https://creativecommons.org/licenses/by-sa/4.0/" TargetMode="Externa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1"/>
              </a:defRPr>
            </a:lvl1pPr>
          </a:lstStyle>
          <a:p>
            <a:pPr>
              <a:defRPr u="none"/>
            </a:pPr>
            <a:r>
              <a:rPr u="sng">
                <a:hlinkClick r:id="rId11"/>
              </a:rPr>
              <a:t>CC BY-SA RStudio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9pPr>
    </p:titleStyle>
    <p:bodyStyle>
      <a:lvl1pPr marL="609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1pPr>
      <a:lvl2pPr marL="1346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2pPr>
      <a:lvl3pPr marL="2083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3pPr>
      <a:lvl4pPr marL="2819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4pPr>
      <a:lvl5pPr marL="35563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5pPr>
      <a:lvl6pPr marL="4292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6pPr>
      <a:lvl7pPr marL="5029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7pPr>
      <a:lvl8pPr marL="5766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8pPr>
      <a:lvl9pPr marL="6502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4.0/" TargetMode="External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9" name="df %&gt;%…"/>
          <p:cNvSpPr txBox="1"/>
          <p:nvPr/>
        </p:nvSpPr>
        <p:spPr>
          <a:xfrm>
            <a:off x="11164585" y="4172243"/>
            <a:ext cx="11317581" cy="4926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df %&gt;% 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 </a:t>
            </a:r>
            <a:r>
              <a:rPr>
                <a:solidFill>
                  <a:srgbClr val="000000"/>
                </a:solidFill>
              </a:rPr>
              <a:t>filter(year == 2000) </a:t>
            </a:r>
            <a:r>
              <a:t>%&gt;%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  select(-year) </a:t>
            </a:r>
            <a:r>
              <a:t>%&gt;%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  mutate(rate = cases / pop) </a:t>
            </a:r>
            <a:r>
              <a:t>%&gt;%</a:t>
            </a:r>
            <a:endParaRPr>
              <a:solidFill>
                <a:srgbClr val="000000"/>
              </a:solidFill>
            </a:endParaRP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  summarise(avg = mean(rate))</a:t>
            </a:r>
          </a:p>
        </p:txBody>
      </p:sp>
      <p:graphicFrame>
        <p:nvGraphicFramePr>
          <p:cNvPr id="220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rate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0.00046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0.00017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21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graphicFrame>
        <p:nvGraphicFramePr>
          <p:cNvPr id="223" name="Table"/>
          <p:cNvGraphicFramePr/>
          <p:nvPr/>
        </p:nvGraphicFramePr>
        <p:xfrm>
          <a:off x="1345889" y="8595587"/>
          <a:ext cx="2222500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avg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0.00025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4" name="Arrow"/>
          <p:cNvSpPr/>
          <p:nvPr/>
        </p:nvSpPr>
        <p:spPr>
          <a:xfrm rot="5400000">
            <a:off x="1938349" y="7580201"/>
            <a:ext cx="1037580" cy="692210"/>
          </a:xfrm>
          <a:prstGeom prst="rightArrow">
            <a:avLst>
              <a:gd name="adj1" fmla="val 50356"/>
              <a:gd name="adj2" fmla="val 61214"/>
            </a:avLst>
          </a:prstGeom>
          <a:solidFill>
            <a:srgbClr val="53585F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27" name="Functions for specific types of data."/>
          <p:cNvSpPr txBox="1"/>
          <p:nvPr/>
        </p:nvSpPr>
        <p:spPr>
          <a:xfrm>
            <a:off x="4855140" y="3691773"/>
            <a:ext cx="14627927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Functions for specific types of data.</a:t>
            </a:r>
          </a:p>
        </p:txBody>
      </p:sp>
      <p:sp>
        <p:nvSpPr>
          <p:cNvPr id="228" name="Today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Today</a:t>
            </a:r>
          </a:p>
        </p:txBody>
      </p:sp>
      <p:pic>
        <p:nvPicPr>
          <p:cNvPr id="229" name="hms.png" descr="hm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972859" y="5216261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forcats.png" descr="forcat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61047" y="5216261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stringr.png" descr="stringr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855140" y="5216261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lubridate.png" descr="lubridat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266953" y="5216261"/>
            <a:ext cx="3556001" cy="4121289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strings"/>
          <p:cNvSpPr txBox="1"/>
          <p:nvPr/>
        </p:nvSpPr>
        <p:spPr>
          <a:xfrm>
            <a:off x="5357026" y="9625573"/>
            <a:ext cx="2552230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strings</a:t>
            </a:r>
          </a:p>
        </p:txBody>
      </p:sp>
      <p:sp>
        <p:nvSpPr>
          <p:cNvPr id="234" name="factors"/>
          <p:cNvSpPr txBox="1"/>
          <p:nvPr/>
        </p:nvSpPr>
        <p:spPr>
          <a:xfrm>
            <a:off x="9062932" y="9625573"/>
            <a:ext cx="2552230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factors</a:t>
            </a:r>
          </a:p>
        </p:txBody>
      </p:sp>
      <p:sp>
        <p:nvSpPr>
          <p:cNvPr id="235" name="dates"/>
          <p:cNvSpPr txBox="1"/>
          <p:nvPr/>
        </p:nvSpPr>
        <p:spPr>
          <a:xfrm>
            <a:off x="12768838" y="9625573"/>
            <a:ext cx="2552230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dates</a:t>
            </a:r>
          </a:p>
        </p:txBody>
      </p:sp>
      <p:sp>
        <p:nvSpPr>
          <p:cNvPr id="236" name="times"/>
          <p:cNvSpPr txBox="1"/>
          <p:nvPr/>
        </p:nvSpPr>
        <p:spPr>
          <a:xfrm>
            <a:off x="16474744" y="9625573"/>
            <a:ext cx="2552230" cy="1236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times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roup"/>
          <p:cNvGrpSpPr/>
          <p:nvPr/>
        </p:nvGrpSpPr>
        <p:grpSpPr>
          <a:xfrm>
            <a:off x="12559597" y="5185619"/>
            <a:ext cx="8254757" cy="7656932"/>
            <a:chOff x="0" y="0"/>
            <a:chExt cx="8254755" cy="7656930"/>
          </a:xfrm>
        </p:grpSpPr>
        <p:sp>
          <p:nvSpPr>
            <p:cNvPr id="238" name="Rectangle"/>
            <p:cNvSpPr/>
            <p:nvPr/>
          </p:nvSpPr>
          <p:spPr>
            <a:xfrm>
              <a:off x="0" y="0"/>
              <a:ext cx="8254756" cy="7656931"/>
            </a:xfrm>
            <a:prstGeom prst="rect">
              <a:avLst/>
            </a:prstGeom>
            <a:solidFill>
              <a:srgbClr val="A7C189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39" name="Call:…"/>
            <p:cNvSpPr txBox="1"/>
            <p:nvPr/>
          </p:nvSpPr>
          <p:spPr>
            <a:xfrm>
              <a:off x="164446" y="126284"/>
              <a:ext cx="7925864" cy="7404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Call: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lm(formula = lifeExp ~ year, data = gapminder)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Residuals: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    Min            1Q  Median          3Q       Max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-39.949  -9.651     1.697  10.335  22.158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Coefficients: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                             Estimate Std. Error t value   Pr(&gt;|t|)   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(Intercept) -585.65219   32.31396  -18.12   &lt;2e-16 ***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year                     0.32590      0.01632   19.96   &lt;2e-16 ***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---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Signif. codes:  0 ‘***’ 0.001 ‘**’ 0.01 ‘*’ 0.05 ‘.’ 0.1 ‘ ’ 1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Residual standard error: 11.63 on 1702 degrees of freedom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Multiple R-squared:  0.1898,	Adjusted R-squared:  0.1893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24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F-statistic: 398.6 on 1 and 1702 DF,  p-value: &lt; 2.2e-16</a:t>
              </a:r>
            </a:p>
          </p:txBody>
        </p:sp>
      </p:grpSp>
      <p:pic>
        <p:nvPicPr>
          <p:cNvPr id="241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Non-Tidy R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Non-Tidy R</a:t>
            </a:r>
          </a:p>
        </p:txBody>
      </p:sp>
      <p:grpSp>
        <p:nvGrpSpPr>
          <p:cNvPr id="245" name="Group"/>
          <p:cNvGrpSpPr/>
          <p:nvPr/>
        </p:nvGrpSpPr>
        <p:grpSpPr>
          <a:xfrm>
            <a:off x="3569646" y="5185619"/>
            <a:ext cx="6629385" cy="6786419"/>
            <a:chOff x="0" y="0"/>
            <a:chExt cx="6629384" cy="6786417"/>
          </a:xfrm>
        </p:grpSpPr>
        <p:sp>
          <p:nvSpPr>
            <p:cNvPr id="243" name="Rectangle"/>
            <p:cNvSpPr/>
            <p:nvPr/>
          </p:nvSpPr>
          <p:spPr>
            <a:xfrm>
              <a:off x="0" y="0"/>
              <a:ext cx="6629385" cy="6786418"/>
            </a:xfrm>
            <a:prstGeom prst="rect">
              <a:avLst/>
            </a:prstGeom>
            <a:solidFill>
              <a:srgbClr val="78AAD6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44" name="$city…"/>
            <p:cNvSpPr txBox="1"/>
            <p:nvPr/>
          </p:nvSpPr>
          <p:spPr>
            <a:xfrm>
              <a:off x="164446" y="126284"/>
              <a:ext cx="6300493" cy="65338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rmAutofit/>
            </a:bodyPr>
            <a:lstStyle/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$city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[1] "New York" "New York" "London" 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[4] "London"   "Beijing"  "Beijing" 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$size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[1] "large" "small" "large" "small"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[5] "large" "small"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$amount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[1]  23  14  22  16 121 121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endParaRPr/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attr(,"row.names")</a:t>
              </a:r>
            </a:p>
            <a:p>
              <a:pPr algn="l">
                <a:lnSpc>
                  <a:spcPct val="60000"/>
                </a:lnSpc>
                <a:spcBef>
                  <a:spcPts val="1500"/>
                </a:spcBef>
                <a:defRPr sz="3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[1] 1 2 3 4 5 6</a:t>
              </a:r>
            </a:p>
          </p:txBody>
        </p:sp>
      </p:grpSp>
      <p:sp>
        <p:nvSpPr>
          <p:cNvPr id="246" name="Lists"/>
          <p:cNvSpPr txBox="1"/>
          <p:nvPr/>
        </p:nvSpPr>
        <p:spPr>
          <a:xfrm>
            <a:off x="5951708" y="3929203"/>
            <a:ext cx="1865261" cy="1236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Lists</a:t>
            </a:r>
          </a:p>
        </p:txBody>
      </p:sp>
      <p:sp>
        <p:nvSpPr>
          <p:cNvPr id="247" name="Models"/>
          <p:cNvSpPr txBox="1"/>
          <p:nvPr/>
        </p:nvSpPr>
        <p:spPr>
          <a:xfrm>
            <a:off x="15117134" y="3929203"/>
            <a:ext cx="3139682" cy="12364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grpSp>
        <p:nvGrpSpPr>
          <p:cNvPr id="257" name="Group"/>
          <p:cNvGrpSpPr/>
          <p:nvPr/>
        </p:nvGrpSpPr>
        <p:grpSpPr>
          <a:xfrm>
            <a:off x="2323650" y="3618555"/>
            <a:ext cx="19315076" cy="14953407"/>
            <a:chOff x="38411" y="35111"/>
            <a:chExt cx="19315075" cy="14953406"/>
          </a:xfrm>
        </p:grpSpPr>
        <p:graphicFrame>
          <p:nvGraphicFramePr>
            <p:cNvPr id="250" name="Table"/>
            <p:cNvGraphicFramePr/>
            <p:nvPr/>
          </p:nvGraphicFramePr>
          <p:xfrm>
            <a:off x="38411" y="35111"/>
            <a:ext cx="19315075" cy="14293245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4954549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4161595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099466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099466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1130539">
                  <a:tc>
                    <a:txBody>
                      <a:bodyPr/>
                      <a:lstStyle/>
                      <a:p>
                        <a:pPr defTabSz="914400"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country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74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8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r.squared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407AAA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data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sz="4500"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model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438756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Botswana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438756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Lesotho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0.08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4387569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Rwanda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BBC7C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 sz="45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0.02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78AAD6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defRPr>
                        </a:pPr>
                        <a:endParaRPr/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EBEBEB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graphicFrame>
          <p:nvGraphicFramePr>
            <p:cNvPr id="251" name="Table"/>
            <p:cNvGraphicFramePr/>
            <p:nvPr/>
          </p:nvGraphicFramePr>
          <p:xfrm>
            <a:off x="10399759" y="1354509"/>
            <a:ext cx="2750107" cy="3895931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106196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688147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99687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-5.3071154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-3.6144580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-2.0158007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-0.5411434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1.8815140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4.8731713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6.7348287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8.5694860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8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7.3891434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9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-3.1031993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0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-9.3285420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1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-5.5378846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2"/>
                    </a:ext>
                  </a:extLst>
                </a:tr>
              </a:tbl>
            </a:graphicData>
          </a:graphic>
        </p:graphicFrame>
        <p:graphicFrame>
          <p:nvGraphicFramePr>
            <p:cNvPr id="252" name="Table"/>
            <p:cNvGraphicFramePr/>
            <p:nvPr/>
          </p:nvGraphicFramePr>
          <p:xfrm>
            <a:off x="10399759" y="5785774"/>
            <a:ext cx="2750107" cy="3895931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106196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688147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99687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-5.2410256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-2.8098543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-0.5876830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-0.3205117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0.4766597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2.4398310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4.8320023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6.4561737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8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8.4833450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9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3.8785163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0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-7.5643124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1"/>
                    </a:ext>
                  </a:extLst>
                </a:tr>
                <a:tr h="299687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-10.0431410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2"/>
                    </a:ext>
                  </a:extLst>
                </a:tr>
              </a:tbl>
            </a:graphicData>
          </a:graphic>
        </p:graphicFrame>
        <p:graphicFrame>
          <p:nvGraphicFramePr>
            <p:cNvPr id="253" name="Table"/>
            <p:cNvGraphicFramePr/>
            <p:nvPr/>
          </p:nvGraphicFramePr>
          <p:xfrm>
            <a:off x="10399759" y="10179967"/>
            <a:ext cx="2750107" cy="4808550"/>
          </p:xfrm>
          <a:graphic>
            <a:graphicData uri="http://schemas.openxmlformats.org/drawingml/2006/table">
              <a:tbl>
                <a:tblPr firstRow="1">
                  <a:tableStyleId>{33BA23B1-9221-436E-865A-0063620EA4FD}</a:tableStyleId>
                </a:tblPr>
                <a:tblGrid>
                  <a:gridCol w="106196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1688147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297510"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year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lnSpc>
                            <a:spcPct val="60000"/>
                          </a:lnSpc>
                          <a:defRPr sz="1800" b="0">
                            <a:solidFill>
                              <a:srgbClr val="000000"/>
                            </a:solidFill>
                          </a:defRPr>
                        </a:pPr>
                        <a:r>
                          <a:rPr b="1">
                            <a:solidFill>
                              <a:srgbClr val="FFFFFF"/>
                            </a:solidFill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.resid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919191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-2.7419487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1957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-1.0127914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0.7163660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1967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2.0455233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2.7746807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1977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3.4038380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4.8509953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7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1987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2.8821527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8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-17.3096900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9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1997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-4.5925326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0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2002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2.9626247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1"/>
                    </a:ext>
                  </a:extLst>
                </a:tr>
                <a:tr h="297510"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2007</a:t>
                        </a:r>
                      </a:p>
                    </a:txBody>
                    <a:tcPr marL="0" marR="0" marT="0" marB="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defTabSz="914400">
                          <a:defRPr sz="1800"/>
                        </a:pPr>
                        <a:r>
                          <a:rPr>
                            <a:latin typeface="Source Sans Pro"/>
                            <a:ea typeface="Source Sans Pro"/>
                            <a:cs typeface="Source Sans Pro"/>
                            <a:sym typeface="Source Sans Pro"/>
                          </a:rPr>
                          <a:t>6.0207821</a:t>
                        </a:r>
                      </a:p>
                    </a:txBody>
                    <a:tcPr marL="50800" marR="50800" marT="50800" marB="50800" anchor="ctr" horzOverflow="overflow">
                      <a:lnL w="50800">
                        <a:solidFill>
                          <a:srgbClr val="FFFFFF"/>
                        </a:solidFill>
                        <a:miter lim="400000"/>
                      </a:lnL>
                      <a:lnR w="50800">
                        <a:solidFill>
                          <a:srgbClr val="FFFFFF"/>
                        </a:solidFill>
                        <a:miter lim="400000"/>
                      </a:lnR>
                      <a:lnT w="50800">
                        <a:solidFill>
                          <a:srgbClr val="FFFFFF"/>
                        </a:solidFill>
                        <a:miter lim="400000"/>
                      </a:lnT>
                      <a:lnB w="50800">
                        <a:solidFill>
                          <a:srgbClr val="FFFFFF"/>
                        </a:solidFill>
                        <a:miter lim="400000"/>
                      </a:lnB>
                      <a:solidFill>
                        <a:srgbClr val="C0C0C0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12"/>
                    </a:ext>
                  </a:extLst>
                </a:tr>
              </a:tbl>
            </a:graphicData>
          </a:graphic>
        </p:graphicFrame>
        <p:sp>
          <p:nvSpPr>
            <p:cNvPr id="254" name="Call:…"/>
            <p:cNvSpPr/>
            <p:nvPr/>
          </p:nvSpPr>
          <p:spPr>
            <a:xfrm>
              <a:off x="14833759" y="1354509"/>
              <a:ext cx="4014834" cy="3895931"/>
            </a:xfrm>
            <a:prstGeom prst="rect">
              <a:avLst/>
            </a:prstGeom>
            <a:solidFill>
              <a:srgbClr val="A6AAA9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Call: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 err="1"/>
                <a:t>lm</a:t>
              </a:r>
              <a:r>
                <a:rPr dirty="0"/>
                <a:t>(formula = </a:t>
              </a:r>
              <a:r>
                <a:rPr dirty="0" err="1"/>
                <a:t>lifeExp</a:t>
              </a:r>
              <a:r>
                <a:rPr dirty="0"/>
                <a:t> ~ year, data = .)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 dirty="0"/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Coefficients: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(Intercept)         year  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  -65.49586      0.06067 </a:t>
              </a:r>
            </a:p>
          </p:txBody>
        </p:sp>
        <p:sp>
          <p:nvSpPr>
            <p:cNvPr id="255" name="Call:…"/>
            <p:cNvSpPr/>
            <p:nvPr/>
          </p:nvSpPr>
          <p:spPr>
            <a:xfrm>
              <a:off x="14833759" y="5785774"/>
              <a:ext cx="4014834" cy="3895931"/>
            </a:xfrm>
            <a:prstGeom prst="rect">
              <a:avLst/>
            </a:prstGeom>
            <a:solidFill>
              <a:srgbClr val="A6AAA9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Call: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 err="1"/>
                <a:t>lm</a:t>
              </a:r>
              <a:r>
                <a:rPr dirty="0"/>
                <a:t>(formula = </a:t>
              </a:r>
              <a:r>
                <a:rPr dirty="0" err="1"/>
                <a:t>lifeExp</a:t>
              </a:r>
              <a:r>
                <a:rPr dirty="0"/>
                <a:t> ~ year, data = .)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 dirty="0"/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Coefficients: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(Intercept)         year  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 -139.16529      0.09557  </a:t>
              </a:r>
            </a:p>
          </p:txBody>
        </p:sp>
        <p:sp>
          <p:nvSpPr>
            <p:cNvPr id="256" name="Call:…"/>
            <p:cNvSpPr/>
            <p:nvPr/>
          </p:nvSpPr>
          <p:spPr>
            <a:xfrm>
              <a:off x="14833759" y="10132555"/>
              <a:ext cx="4014834" cy="3895931"/>
            </a:xfrm>
            <a:prstGeom prst="rect">
              <a:avLst/>
            </a:prstGeom>
            <a:solidFill>
              <a:srgbClr val="A6AAA9"/>
            </a:solidFill>
            <a:ln w="25400" cap="flat">
              <a:solidFill>
                <a:srgbClr val="FFFFFF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Call: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 err="1"/>
                <a:t>lm</a:t>
              </a:r>
              <a:r>
                <a:rPr dirty="0"/>
                <a:t>(formula = </a:t>
              </a:r>
              <a:r>
                <a:rPr dirty="0" err="1"/>
                <a:t>lifeExp</a:t>
              </a:r>
              <a:r>
                <a:rPr dirty="0"/>
                <a:t> ~ year, data = .)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endParaRPr dirty="0"/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Coefficients: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(Intercept)         year  </a:t>
              </a:r>
            </a:p>
            <a:p>
              <a:pPr algn="l" defTabSz="457200">
                <a:lnSpc>
                  <a:spcPts val="3800"/>
                </a:lnSpc>
                <a:defRPr sz="1800" b="1">
                  <a:solidFill>
                    <a:srgbClr val="FFFFFF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pPr>
              <a:r>
                <a:rPr dirty="0"/>
                <a:t> -139.16529      0.09557  </a:t>
              </a:r>
            </a:p>
          </p:txBody>
        </p:sp>
      </p:grpSp>
      <p:sp>
        <p:nvSpPr>
          <p:cNvPr id="258" name="List Column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 Columns</a:t>
            </a:r>
          </a:p>
        </p:txBody>
      </p:sp>
      <p:sp>
        <p:nvSpPr>
          <p:cNvPr id="259" name="A table is …an organizational structure …that you can manipulate."/>
          <p:cNvSpPr txBox="1"/>
          <p:nvPr/>
        </p:nvSpPr>
        <p:spPr>
          <a:xfrm>
            <a:off x="2260734" y="2199080"/>
            <a:ext cx="19913332" cy="158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57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A table is …an organizational structure …that you can manipulate.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62" name="&quot;Data Science&quot;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"Data Science"</a:t>
            </a:r>
          </a:p>
        </p:txBody>
      </p:sp>
      <p:sp>
        <p:nvSpPr>
          <p:cNvPr id="263" name="Line"/>
          <p:cNvSpPr/>
          <p:nvPr/>
        </p:nvSpPr>
        <p:spPr>
          <a:xfrm>
            <a:off x="8441811" y="8522174"/>
            <a:ext cx="231370" cy="11400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5247" y="18539"/>
                  <a:pt x="10250" y="15369"/>
                  <a:pt x="6671" y="12128"/>
                </a:cubicBezTo>
                <a:cubicBezTo>
                  <a:pt x="2274" y="8147"/>
                  <a:pt x="37" y="4080"/>
                  <a:pt x="0" y="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64" name="Design Experiment"/>
          <p:cNvSpPr/>
          <p:nvPr/>
        </p:nvSpPr>
        <p:spPr>
          <a:xfrm>
            <a:off x="10379413" y="4084518"/>
            <a:ext cx="3603831" cy="1671215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Design Experiment</a:t>
            </a:r>
          </a:p>
        </p:txBody>
      </p:sp>
      <p:sp>
        <p:nvSpPr>
          <p:cNvPr id="265" name="Line"/>
          <p:cNvSpPr/>
          <p:nvPr/>
        </p:nvSpPr>
        <p:spPr>
          <a:xfrm>
            <a:off x="8952699" y="5361769"/>
            <a:ext cx="1130592" cy="1213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940" y="17186"/>
                  <a:pt x="6356" y="13063"/>
                  <a:pt x="10195" y="9295"/>
                </a:cubicBezTo>
                <a:cubicBezTo>
                  <a:pt x="13680" y="5875"/>
                  <a:pt x="17498" y="2763"/>
                  <a:pt x="21600" y="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>
            <a:off x="13975342" y="5169138"/>
            <a:ext cx="1333587" cy="12099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5279" y="3127"/>
                  <a:pt x="10106" y="7102"/>
                  <a:pt x="14325" y="11794"/>
                </a:cubicBezTo>
                <a:cubicBezTo>
                  <a:pt x="17027" y="14800"/>
                  <a:pt x="19463" y="18084"/>
                  <a:pt x="21600" y="2160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15828260" y="8271768"/>
            <a:ext cx="103741" cy="10530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61" h="21600" extrusionOk="0">
                <a:moveTo>
                  <a:pt x="20438" y="0"/>
                </a:moveTo>
                <a:cubicBezTo>
                  <a:pt x="21600" y="3716"/>
                  <a:pt x="20368" y="7436"/>
                  <a:pt x="16751" y="11135"/>
                </a:cubicBezTo>
                <a:cubicBezTo>
                  <a:pt x="13310" y="14656"/>
                  <a:pt x="7715" y="18151"/>
                  <a:pt x="0" y="21600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68" name="Form Hypothesis"/>
          <p:cNvSpPr/>
          <p:nvPr/>
        </p:nvSpPr>
        <p:spPr>
          <a:xfrm>
            <a:off x="6797979" y="6569025"/>
            <a:ext cx="3603831" cy="1671214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Form Hypothesis</a:t>
            </a:r>
          </a:p>
        </p:txBody>
      </p:sp>
      <p:sp>
        <p:nvSpPr>
          <p:cNvPr id="269" name="Collect…"/>
          <p:cNvSpPr/>
          <p:nvPr/>
        </p:nvSpPr>
        <p:spPr>
          <a:xfrm>
            <a:off x="14016955" y="6569025"/>
            <a:ext cx="3603831" cy="1671214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Collect </a:t>
            </a:r>
          </a:p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Data</a:t>
            </a:r>
          </a:p>
        </p:txBody>
      </p:sp>
      <p:sp>
        <p:nvSpPr>
          <p:cNvPr id="270" name="Explore or Test"/>
          <p:cNvSpPr/>
          <p:nvPr/>
        </p:nvSpPr>
        <p:spPr>
          <a:xfrm>
            <a:off x="13252600" y="9652382"/>
            <a:ext cx="3603831" cy="1671214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Explore or Test</a:t>
            </a:r>
          </a:p>
        </p:txBody>
      </p:sp>
      <p:sp>
        <p:nvSpPr>
          <p:cNvPr id="271" name="Communicate Results"/>
          <p:cNvSpPr/>
          <p:nvPr/>
        </p:nvSpPr>
        <p:spPr>
          <a:xfrm>
            <a:off x="7666061" y="9652382"/>
            <a:ext cx="3603831" cy="1671214"/>
          </a:xfrm>
          <a:prstGeom prst="rect">
            <a:avLst/>
          </a:prstGeom>
          <a:solidFill>
            <a:srgbClr val="78AAD6"/>
          </a:solidFill>
          <a:ln w="127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sz="4500"/>
              <a:t>Communicate</a:t>
            </a:r>
            <a:r>
              <a:t> Results</a:t>
            </a:r>
          </a:p>
        </p:txBody>
      </p:sp>
      <p:sp>
        <p:nvSpPr>
          <p:cNvPr id="272" name="Line"/>
          <p:cNvSpPr/>
          <p:nvPr/>
        </p:nvSpPr>
        <p:spPr>
          <a:xfrm>
            <a:off x="10086372" y="11335578"/>
            <a:ext cx="4457390" cy="8574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446" extrusionOk="0">
                <a:moveTo>
                  <a:pt x="21600" y="0"/>
                </a:moveTo>
                <a:cubicBezTo>
                  <a:pt x="18718" y="11896"/>
                  <a:pt x="15142" y="18984"/>
                  <a:pt x="11389" y="20243"/>
                </a:cubicBezTo>
                <a:cubicBezTo>
                  <a:pt x="7345" y="21600"/>
                  <a:pt x="3327" y="16130"/>
                  <a:pt x="0" y="4736"/>
                </a:cubicBezTo>
              </a:path>
            </a:pathLst>
          </a:cu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lnSpc>
                <a:spcPct val="90000"/>
              </a:lnSpc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275" name="Line"/>
          <p:cNvSpPr/>
          <p:nvPr/>
        </p:nvSpPr>
        <p:spPr>
          <a:xfrm>
            <a:off x="4262526" y="7917415"/>
            <a:ext cx="134872" cy="410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085" y="18522"/>
                  <a:pt x="14700" y="15428"/>
                  <a:pt x="11447" y="12320"/>
                </a:cubicBezTo>
                <a:cubicBezTo>
                  <a:pt x="7838" y="8871"/>
                  <a:pt x="4390" y="5403"/>
                  <a:pt x="1493" y="1882"/>
                </a:cubicBezTo>
                <a:cubicBezTo>
                  <a:pt x="977" y="1256"/>
                  <a:pt x="480" y="629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76" name="Line"/>
          <p:cNvSpPr/>
          <p:nvPr/>
        </p:nvSpPr>
        <p:spPr>
          <a:xfrm>
            <a:off x="5706332" y="10254066"/>
            <a:ext cx="764340" cy="626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187" y="18728"/>
                  <a:pt x="14860" y="15707"/>
                  <a:pt x="11626" y="12543"/>
                </a:cubicBezTo>
                <a:cubicBezTo>
                  <a:pt x="7902" y="8901"/>
                  <a:pt x="4303" y="5073"/>
                  <a:pt x="868" y="1030"/>
                </a:cubicBezTo>
                <a:cubicBezTo>
                  <a:pt x="578" y="688"/>
                  <a:pt x="288" y="345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77" name="Line"/>
          <p:cNvSpPr/>
          <p:nvPr/>
        </p:nvSpPr>
        <p:spPr>
          <a:xfrm>
            <a:off x="9850539" y="12326797"/>
            <a:ext cx="728584" cy="1331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091" y="19198"/>
                  <a:pt x="14595" y="16274"/>
                  <a:pt x="11115" y="12832"/>
                </a:cubicBezTo>
                <a:cubicBezTo>
                  <a:pt x="7388" y="9146"/>
                  <a:pt x="3682" y="4866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78" name="Line"/>
          <p:cNvSpPr/>
          <p:nvPr/>
        </p:nvSpPr>
        <p:spPr>
          <a:xfrm>
            <a:off x="14370783" y="12159263"/>
            <a:ext cx="850189" cy="1985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8417" y="3670"/>
                  <a:pt x="15229" y="7255"/>
                  <a:pt x="12035" y="10755"/>
                </a:cubicBezTo>
                <a:cubicBezTo>
                  <a:pt x="8603" y="14516"/>
                  <a:pt x="5161" y="18181"/>
                  <a:pt x="1662" y="20566"/>
                </a:cubicBezTo>
                <a:cubicBezTo>
                  <a:pt x="1109" y="20943"/>
                  <a:pt x="555" y="21288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79" name="Line"/>
          <p:cNvSpPr/>
          <p:nvPr/>
        </p:nvSpPr>
        <p:spPr>
          <a:xfrm>
            <a:off x="4210253" y="5631993"/>
            <a:ext cx="100452" cy="389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112" y="19127"/>
                  <a:pt x="4254" y="16655"/>
                  <a:pt x="6425" y="14186"/>
                </a:cubicBezTo>
                <a:cubicBezTo>
                  <a:pt x="9044" y="11207"/>
                  <a:pt x="11706" y="8230"/>
                  <a:pt x="14977" y="5295"/>
                </a:cubicBezTo>
                <a:cubicBezTo>
                  <a:pt x="16963" y="3512"/>
                  <a:pt x="19172" y="1746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0" name="Line"/>
          <p:cNvSpPr/>
          <p:nvPr/>
        </p:nvSpPr>
        <p:spPr>
          <a:xfrm>
            <a:off x="5386764" y="3263418"/>
            <a:ext cx="524327" cy="5170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745" y="18405"/>
                  <a:pt x="5579" y="15289"/>
                  <a:pt x="8499" y="12256"/>
                </a:cubicBezTo>
                <a:cubicBezTo>
                  <a:pt x="12089" y="8527"/>
                  <a:pt x="15807" y="4924"/>
                  <a:pt x="19735" y="1564"/>
                </a:cubicBezTo>
                <a:cubicBezTo>
                  <a:pt x="20352" y="1036"/>
                  <a:pt x="20973" y="515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1" name="Line"/>
          <p:cNvSpPr/>
          <p:nvPr/>
        </p:nvSpPr>
        <p:spPr>
          <a:xfrm>
            <a:off x="8615739" y="1341737"/>
            <a:ext cx="1387245" cy="3781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779" y="18013"/>
                  <a:pt x="5589" y="14758"/>
                  <a:pt x="8426" y="11840"/>
                </a:cubicBezTo>
                <a:cubicBezTo>
                  <a:pt x="11694" y="8479"/>
                  <a:pt x="14994" y="5568"/>
                  <a:pt x="18300" y="2763"/>
                </a:cubicBezTo>
                <a:cubicBezTo>
                  <a:pt x="19400" y="1830"/>
                  <a:pt x="20499" y="909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2" name="Line"/>
          <p:cNvSpPr/>
          <p:nvPr/>
        </p:nvSpPr>
        <p:spPr>
          <a:xfrm>
            <a:off x="13994187" y="1275394"/>
            <a:ext cx="1210934" cy="2617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439" y="2364"/>
                  <a:pt x="6859" y="5274"/>
                  <a:pt x="10255" y="8726"/>
                </a:cubicBezTo>
                <a:cubicBezTo>
                  <a:pt x="13764" y="12295"/>
                  <a:pt x="17245" y="16439"/>
                  <a:pt x="20726" y="20564"/>
                </a:cubicBezTo>
                <a:cubicBezTo>
                  <a:pt x="21017" y="20910"/>
                  <a:pt x="21309" y="21255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3" name="Line"/>
          <p:cNvSpPr/>
          <p:nvPr/>
        </p:nvSpPr>
        <p:spPr>
          <a:xfrm>
            <a:off x="18274087" y="3091494"/>
            <a:ext cx="542435" cy="4845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354" y="2935"/>
                  <a:pt x="6624" y="5986"/>
                  <a:pt x="9807" y="9151"/>
                </a:cubicBezTo>
                <a:cubicBezTo>
                  <a:pt x="13455" y="12779"/>
                  <a:pt x="16985" y="16553"/>
                  <a:pt x="20477" y="20370"/>
                </a:cubicBezTo>
                <a:cubicBezTo>
                  <a:pt x="20852" y="20779"/>
                  <a:pt x="21226" y="21189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4" name="Line"/>
          <p:cNvSpPr/>
          <p:nvPr/>
        </p:nvSpPr>
        <p:spPr>
          <a:xfrm>
            <a:off x="20017162" y="5448634"/>
            <a:ext cx="115621" cy="385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4114" y="3489"/>
                  <a:pt x="8077" y="6994"/>
                  <a:pt x="11887" y="10514"/>
                </a:cubicBezTo>
                <a:cubicBezTo>
                  <a:pt x="15128" y="13508"/>
                  <a:pt x="18262" y="16517"/>
                  <a:pt x="20378" y="19602"/>
                </a:cubicBezTo>
                <a:cubicBezTo>
                  <a:pt x="20833" y="20265"/>
                  <a:pt x="21240" y="20931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>
            <a:off x="20084445" y="7688005"/>
            <a:ext cx="97143" cy="378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9455" y="3093"/>
                  <a:pt x="16785" y="6160"/>
                  <a:pt x="13598" y="9193"/>
                </a:cubicBezTo>
                <a:cubicBezTo>
                  <a:pt x="9915" y="12698"/>
                  <a:pt x="5546" y="16154"/>
                  <a:pt x="1921" y="19663"/>
                </a:cubicBezTo>
                <a:cubicBezTo>
                  <a:pt x="1255" y="20307"/>
                  <a:pt x="615" y="20953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>
            <a:off x="18443156" y="9927238"/>
            <a:ext cx="554157" cy="5480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9888" y="1992"/>
                  <a:pt x="18133" y="3946"/>
                  <a:pt x="16337" y="5861"/>
                </a:cubicBezTo>
                <a:cubicBezTo>
                  <a:pt x="11589" y="10925"/>
                  <a:pt x="6561" y="15709"/>
                  <a:pt x="1404" y="20345"/>
                </a:cubicBezTo>
                <a:cubicBezTo>
                  <a:pt x="937" y="20764"/>
                  <a:pt x="469" y="21183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7" name="Deploy app or publish paper"/>
          <p:cNvSpPr/>
          <p:nvPr/>
        </p:nvSpPr>
        <p:spPr>
          <a:xfrm>
            <a:off x="3287208" y="83204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Deploy app or publish paper</a:t>
            </a:r>
          </a:p>
        </p:txBody>
      </p:sp>
      <p:sp>
        <p:nvSpPr>
          <p:cNvPr id="288" name="Build app or write paper"/>
          <p:cNvSpPr/>
          <p:nvPr/>
        </p:nvSpPr>
        <p:spPr>
          <a:xfrm>
            <a:off x="6467290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Build app or write paper</a:t>
            </a:r>
          </a:p>
        </p:txBody>
      </p:sp>
      <p:sp>
        <p:nvSpPr>
          <p:cNvPr id="289" name="Write code to apply a modeling algorithm."/>
          <p:cNvSpPr/>
          <p:nvPr/>
        </p:nvSpPr>
        <p:spPr>
          <a:xfrm>
            <a:off x="17573285" y="8253031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Write code to apply a modeling algorithm.</a:t>
            </a:r>
          </a:p>
        </p:txBody>
      </p:sp>
      <p:sp>
        <p:nvSpPr>
          <p:cNvPr id="290" name="Transform the data. Do feature engineering."/>
          <p:cNvSpPr/>
          <p:nvPr/>
        </p:nvSpPr>
        <p:spPr>
          <a:xfrm>
            <a:off x="18451774" y="60160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 the data. Do feature engineering.</a:t>
            </a:r>
          </a:p>
        </p:txBody>
      </p:sp>
      <p:sp>
        <p:nvSpPr>
          <p:cNvPr id="291" name="Visualize the data and/or results"/>
          <p:cNvSpPr/>
          <p:nvPr/>
        </p:nvSpPr>
        <p:spPr>
          <a:xfrm>
            <a:off x="14668465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3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 the data and/or results</a:t>
            </a:r>
          </a:p>
        </p:txBody>
      </p:sp>
      <p:sp>
        <p:nvSpPr>
          <p:cNvPr id="292" name="Tidy data into useable form"/>
          <p:cNvSpPr/>
          <p:nvPr/>
        </p:nvSpPr>
        <p:spPr>
          <a:xfrm>
            <a:off x="14668465" y="1720313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 into useable form</a:t>
            </a:r>
          </a:p>
        </p:txBody>
      </p:sp>
      <p:sp>
        <p:nvSpPr>
          <p:cNvPr id="293" name="Import data into software"/>
          <p:cNvSpPr/>
          <p:nvPr/>
        </p:nvSpPr>
        <p:spPr>
          <a:xfrm>
            <a:off x="10386545" y="957418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 data into software</a:t>
            </a:r>
          </a:p>
        </p:txBody>
      </p:sp>
      <p:sp>
        <p:nvSpPr>
          <p:cNvPr id="294" name="Form Hypothesis"/>
          <p:cNvSpPr/>
          <p:nvPr/>
        </p:nvSpPr>
        <p:spPr>
          <a:xfrm>
            <a:off x="2328394" y="6022393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Form Hypothesis</a:t>
            </a:r>
          </a:p>
        </p:txBody>
      </p:sp>
      <p:sp>
        <p:nvSpPr>
          <p:cNvPr id="295" name="Design Experiment"/>
          <p:cNvSpPr/>
          <p:nvPr/>
        </p:nvSpPr>
        <p:spPr>
          <a:xfrm>
            <a:off x="3287208" y="3776359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Design Experiment</a:t>
            </a:r>
          </a:p>
        </p:txBody>
      </p:sp>
      <p:sp>
        <p:nvSpPr>
          <p:cNvPr id="296" name="Collect…"/>
          <p:cNvSpPr/>
          <p:nvPr/>
        </p:nvSpPr>
        <p:spPr>
          <a:xfrm>
            <a:off x="6098273" y="1720313"/>
            <a:ext cx="3603831" cy="1671215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Collect </a:t>
            </a:r>
          </a:p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Data</a:t>
            </a:r>
          </a:p>
        </p:txBody>
      </p:sp>
      <p:sp>
        <p:nvSpPr>
          <p:cNvPr id="297" name="Explore or Test"/>
          <p:cNvSpPr/>
          <p:nvPr/>
        </p:nvSpPr>
        <p:spPr>
          <a:xfrm>
            <a:off x="17573285" y="3776359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Explore or Test</a:t>
            </a:r>
          </a:p>
        </p:txBody>
      </p:sp>
      <p:sp>
        <p:nvSpPr>
          <p:cNvPr id="298" name="Communicate Results"/>
          <p:cNvSpPr/>
          <p:nvPr/>
        </p:nvSpPr>
        <p:spPr>
          <a:xfrm>
            <a:off x="10577403" y="11087368"/>
            <a:ext cx="3603831" cy="1671215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sz="4500"/>
              <a:t>Communicate</a:t>
            </a:r>
            <a:r>
              <a:t> Results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01" name="Deploy app or publish paper"/>
          <p:cNvSpPr/>
          <p:nvPr/>
        </p:nvSpPr>
        <p:spPr>
          <a:xfrm>
            <a:off x="3287208" y="83204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Deploy app or publish paper</a:t>
            </a:r>
          </a:p>
        </p:txBody>
      </p:sp>
      <p:sp>
        <p:nvSpPr>
          <p:cNvPr id="302" name="Build app or write paper"/>
          <p:cNvSpPr/>
          <p:nvPr/>
        </p:nvSpPr>
        <p:spPr>
          <a:xfrm>
            <a:off x="6467290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Build app or write paper</a:t>
            </a:r>
          </a:p>
        </p:txBody>
      </p:sp>
      <p:sp>
        <p:nvSpPr>
          <p:cNvPr id="303" name="Write code to apply a modeling algorithm."/>
          <p:cNvSpPr/>
          <p:nvPr/>
        </p:nvSpPr>
        <p:spPr>
          <a:xfrm>
            <a:off x="17573285" y="8253031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Write code to apply a modeling algorithm.</a:t>
            </a:r>
          </a:p>
        </p:txBody>
      </p:sp>
      <p:sp>
        <p:nvSpPr>
          <p:cNvPr id="304" name="Transform the data. Do feature engineering."/>
          <p:cNvSpPr/>
          <p:nvPr/>
        </p:nvSpPr>
        <p:spPr>
          <a:xfrm>
            <a:off x="18451774" y="60160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 the data. Do feature engineering.</a:t>
            </a:r>
          </a:p>
        </p:txBody>
      </p:sp>
      <p:sp>
        <p:nvSpPr>
          <p:cNvPr id="305" name="Visualize the data and/or results"/>
          <p:cNvSpPr/>
          <p:nvPr/>
        </p:nvSpPr>
        <p:spPr>
          <a:xfrm>
            <a:off x="14668465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3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 the data and/or results</a:t>
            </a:r>
          </a:p>
        </p:txBody>
      </p:sp>
      <p:sp>
        <p:nvSpPr>
          <p:cNvPr id="306" name="Tidy data into useable form"/>
          <p:cNvSpPr/>
          <p:nvPr/>
        </p:nvSpPr>
        <p:spPr>
          <a:xfrm>
            <a:off x="14668465" y="1720313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 into useable form</a:t>
            </a:r>
          </a:p>
        </p:txBody>
      </p:sp>
      <p:sp>
        <p:nvSpPr>
          <p:cNvPr id="307" name="Import data into software"/>
          <p:cNvSpPr/>
          <p:nvPr/>
        </p:nvSpPr>
        <p:spPr>
          <a:xfrm>
            <a:off x="10386545" y="957418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 data into software</a:t>
            </a:r>
          </a:p>
        </p:txBody>
      </p:sp>
      <p:grpSp>
        <p:nvGrpSpPr>
          <p:cNvPr id="325" name="Group"/>
          <p:cNvGrpSpPr/>
          <p:nvPr/>
        </p:nvGrpSpPr>
        <p:grpSpPr>
          <a:xfrm>
            <a:off x="2328394" y="1275394"/>
            <a:ext cx="18848722" cy="11483189"/>
            <a:chOff x="0" y="0"/>
            <a:chExt cx="18848721" cy="11483188"/>
          </a:xfrm>
        </p:grpSpPr>
        <p:sp>
          <p:nvSpPr>
            <p:cNvPr id="308" name="Line"/>
            <p:cNvSpPr/>
            <p:nvPr/>
          </p:nvSpPr>
          <p:spPr>
            <a:xfrm>
              <a:off x="1934131" y="6642020"/>
              <a:ext cx="134872" cy="4104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085" y="18522"/>
                    <a:pt x="14700" y="15428"/>
                    <a:pt x="11447" y="12320"/>
                  </a:cubicBezTo>
                  <a:cubicBezTo>
                    <a:pt x="7838" y="8871"/>
                    <a:pt x="4390" y="5403"/>
                    <a:pt x="1493" y="1882"/>
                  </a:cubicBezTo>
                  <a:cubicBezTo>
                    <a:pt x="977" y="1256"/>
                    <a:pt x="480" y="629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09" name="Line"/>
            <p:cNvSpPr/>
            <p:nvPr/>
          </p:nvSpPr>
          <p:spPr>
            <a:xfrm>
              <a:off x="3377938" y="8978672"/>
              <a:ext cx="764340" cy="626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187" y="18728"/>
                    <a:pt x="14860" y="15707"/>
                    <a:pt x="11626" y="12543"/>
                  </a:cubicBezTo>
                  <a:cubicBezTo>
                    <a:pt x="7902" y="8901"/>
                    <a:pt x="4303" y="5073"/>
                    <a:pt x="868" y="1030"/>
                  </a:cubicBezTo>
                  <a:cubicBezTo>
                    <a:pt x="578" y="688"/>
                    <a:pt x="288" y="345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0" name="Line"/>
            <p:cNvSpPr/>
            <p:nvPr/>
          </p:nvSpPr>
          <p:spPr>
            <a:xfrm>
              <a:off x="7522143" y="11051402"/>
              <a:ext cx="728585" cy="133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091" y="19198"/>
                    <a:pt x="14595" y="16274"/>
                    <a:pt x="11115" y="12832"/>
                  </a:cubicBezTo>
                  <a:cubicBezTo>
                    <a:pt x="7388" y="9146"/>
                    <a:pt x="3682" y="4866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1" name="Line"/>
            <p:cNvSpPr/>
            <p:nvPr/>
          </p:nvSpPr>
          <p:spPr>
            <a:xfrm>
              <a:off x="12042388" y="10883868"/>
              <a:ext cx="850190" cy="1985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8417" y="3670"/>
                    <a:pt x="15229" y="7255"/>
                    <a:pt x="12035" y="10755"/>
                  </a:cubicBezTo>
                  <a:cubicBezTo>
                    <a:pt x="8603" y="14516"/>
                    <a:pt x="5161" y="18181"/>
                    <a:pt x="1662" y="20566"/>
                  </a:cubicBezTo>
                  <a:cubicBezTo>
                    <a:pt x="1109" y="20943"/>
                    <a:pt x="555" y="21288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2" name="Line"/>
            <p:cNvSpPr/>
            <p:nvPr/>
          </p:nvSpPr>
          <p:spPr>
            <a:xfrm>
              <a:off x="1881858" y="4356598"/>
              <a:ext cx="100452" cy="389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112" y="19127"/>
                    <a:pt x="4254" y="16655"/>
                    <a:pt x="6425" y="14186"/>
                  </a:cubicBezTo>
                  <a:cubicBezTo>
                    <a:pt x="9044" y="11207"/>
                    <a:pt x="11706" y="8230"/>
                    <a:pt x="14977" y="5295"/>
                  </a:cubicBezTo>
                  <a:cubicBezTo>
                    <a:pt x="16963" y="3512"/>
                    <a:pt x="19172" y="1746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3" name="Line"/>
            <p:cNvSpPr/>
            <p:nvPr/>
          </p:nvSpPr>
          <p:spPr>
            <a:xfrm>
              <a:off x="3058369" y="1988024"/>
              <a:ext cx="524327" cy="517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745" y="18405"/>
                    <a:pt x="5579" y="15289"/>
                    <a:pt x="8499" y="12256"/>
                  </a:cubicBezTo>
                  <a:cubicBezTo>
                    <a:pt x="12089" y="8527"/>
                    <a:pt x="15807" y="4924"/>
                    <a:pt x="19735" y="1564"/>
                  </a:cubicBezTo>
                  <a:cubicBezTo>
                    <a:pt x="20352" y="1036"/>
                    <a:pt x="20973" y="515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4" name="Line"/>
            <p:cNvSpPr/>
            <p:nvPr/>
          </p:nvSpPr>
          <p:spPr>
            <a:xfrm>
              <a:off x="6287344" y="66342"/>
              <a:ext cx="1387245" cy="378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779" y="18013"/>
                    <a:pt x="5589" y="14758"/>
                    <a:pt x="8426" y="11840"/>
                  </a:cubicBezTo>
                  <a:cubicBezTo>
                    <a:pt x="11694" y="8479"/>
                    <a:pt x="14994" y="5568"/>
                    <a:pt x="18300" y="2763"/>
                  </a:cubicBezTo>
                  <a:cubicBezTo>
                    <a:pt x="19400" y="1830"/>
                    <a:pt x="20499" y="909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5" name="Line"/>
            <p:cNvSpPr/>
            <p:nvPr/>
          </p:nvSpPr>
          <p:spPr>
            <a:xfrm>
              <a:off x="11665793" y="0"/>
              <a:ext cx="1210934" cy="2617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439" y="2364"/>
                    <a:pt x="6859" y="5274"/>
                    <a:pt x="10255" y="8726"/>
                  </a:cubicBezTo>
                  <a:cubicBezTo>
                    <a:pt x="13764" y="12295"/>
                    <a:pt x="17245" y="16439"/>
                    <a:pt x="20726" y="20564"/>
                  </a:cubicBezTo>
                  <a:cubicBezTo>
                    <a:pt x="21017" y="20910"/>
                    <a:pt x="21309" y="21255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6" name="Line"/>
            <p:cNvSpPr/>
            <p:nvPr/>
          </p:nvSpPr>
          <p:spPr>
            <a:xfrm>
              <a:off x="15945693" y="1816099"/>
              <a:ext cx="542435" cy="4845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354" y="2935"/>
                    <a:pt x="6624" y="5986"/>
                    <a:pt x="9807" y="9151"/>
                  </a:cubicBezTo>
                  <a:cubicBezTo>
                    <a:pt x="13455" y="12779"/>
                    <a:pt x="16985" y="16553"/>
                    <a:pt x="20477" y="20370"/>
                  </a:cubicBezTo>
                  <a:cubicBezTo>
                    <a:pt x="20852" y="20779"/>
                    <a:pt x="21226" y="21189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7" name="Line"/>
            <p:cNvSpPr/>
            <p:nvPr/>
          </p:nvSpPr>
          <p:spPr>
            <a:xfrm>
              <a:off x="17688768" y="4173239"/>
              <a:ext cx="115621" cy="385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114" y="3489"/>
                    <a:pt x="8077" y="6994"/>
                    <a:pt x="11887" y="10514"/>
                  </a:cubicBezTo>
                  <a:cubicBezTo>
                    <a:pt x="15128" y="13508"/>
                    <a:pt x="18262" y="16517"/>
                    <a:pt x="20378" y="19602"/>
                  </a:cubicBezTo>
                  <a:cubicBezTo>
                    <a:pt x="20833" y="20265"/>
                    <a:pt x="21240" y="20931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8" name="Line"/>
            <p:cNvSpPr/>
            <p:nvPr/>
          </p:nvSpPr>
          <p:spPr>
            <a:xfrm>
              <a:off x="17756051" y="6412611"/>
              <a:ext cx="97143" cy="3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9455" y="3093"/>
                    <a:pt x="16785" y="6160"/>
                    <a:pt x="13598" y="9193"/>
                  </a:cubicBezTo>
                  <a:cubicBezTo>
                    <a:pt x="9915" y="12698"/>
                    <a:pt x="5546" y="16154"/>
                    <a:pt x="1921" y="19663"/>
                  </a:cubicBezTo>
                  <a:cubicBezTo>
                    <a:pt x="1255" y="20307"/>
                    <a:pt x="615" y="20953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19" name="Line"/>
            <p:cNvSpPr/>
            <p:nvPr/>
          </p:nvSpPr>
          <p:spPr>
            <a:xfrm>
              <a:off x="16114762" y="8651843"/>
              <a:ext cx="554157" cy="548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9888" y="1992"/>
                    <a:pt x="18133" y="3946"/>
                    <a:pt x="16337" y="5861"/>
                  </a:cubicBezTo>
                  <a:cubicBezTo>
                    <a:pt x="11589" y="10925"/>
                    <a:pt x="6561" y="15709"/>
                    <a:pt x="1404" y="20345"/>
                  </a:cubicBezTo>
                  <a:cubicBezTo>
                    <a:pt x="937" y="20764"/>
                    <a:pt x="469" y="21183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20" name="Form Hypothesis"/>
            <p:cNvSpPr/>
            <p:nvPr/>
          </p:nvSpPr>
          <p:spPr>
            <a:xfrm>
              <a:off x="0" y="4746998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Form Hypothesis</a:t>
              </a:r>
            </a:p>
          </p:txBody>
        </p:sp>
        <p:sp>
          <p:nvSpPr>
            <p:cNvPr id="321" name="Design Experiment"/>
            <p:cNvSpPr/>
            <p:nvPr/>
          </p:nvSpPr>
          <p:spPr>
            <a:xfrm>
              <a:off x="958813" y="250096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Design Experiment</a:t>
              </a:r>
            </a:p>
          </p:txBody>
        </p:sp>
        <p:sp>
          <p:nvSpPr>
            <p:cNvPr id="322" name="Collect…"/>
            <p:cNvSpPr/>
            <p:nvPr/>
          </p:nvSpPr>
          <p:spPr>
            <a:xfrm>
              <a:off x="3769878" y="444918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Collect </a:t>
              </a:r>
            </a:p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Data</a:t>
              </a:r>
            </a:p>
          </p:txBody>
        </p:sp>
        <p:sp>
          <p:nvSpPr>
            <p:cNvPr id="323" name="Explore or Test"/>
            <p:cNvSpPr/>
            <p:nvPr/>
          </p:nvSpPr>
          <p:spPr>
            <a:xfrm>
              <a:off x="15244891" y="250096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Explore or Test</a:t>
              </a:r>
            </a:p>
          </p:txBody>
        </p:sp>
        <p:sp>
          <p:nvSpPr>
            <p:cNvPr id="324" name="Communicate Results"/>
            <p:cNvSpPr/>
            <p:nvPr/>
          </p:nvSpPr>
          <p:spPr>
            <a:xfrm>
              <a:off x="8249008" y="981197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rPr sz="4500"/>
                <a:t>Communicate</a:t>
              </a:r>
              <a:r>
                <a:t> Results</a:t>
              </a:r>
            </a:p>
          </p:txBody>
        </p:sp>
      </p:grpSp>
      <p:grpSp>
        <p:nvGrpSpPr>
          <p:cNvPr id="334" name="Group"/>
          <p:cNvGrpSpPr/>
          <p:nvPr/>
        </p:nvGrpSpPr>
        <p:grpSpPr>
          <a:xfrm>
            <a:off x="121187" y="153092"/>
            <a:ext cx="24097633" cy="13850421"/>
            <a:chOff x="0" y="0"/>
            <a:chExt cx="24097631" cy="13850419"/>
          </a:xfrm>
        </p:grpSpPr>
        <p:sp>
          <p:nvSpPr>
            <p:cNvPr id="326" name="Rectangle"/>
            <p:cNvSpPr/>
            <p:nvPr/>
          </p:nvSpPr>
          <p:spPr>
            <a:xfrm>
              <a:off x="0" y="0"/>
              <a:ext cx="24097632" cy="13850420"/>
            </a:xfrm>
            <a:prstGeom prst="rect">
              <a:avLst/>
            </a:prstGeom>
            <a:solidFill>
              <a:srgbClr val="FFFFFF"/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333" name="Group"/>
            <p:cNvGrpSpPr/>
            <p:nvPr/>
          </p:nvGrpSpPr>
          <p:grpSpPr>
            <a:xfrm>
              <a:off x="472423" y="3905808"/>
              <a:ext cx="22408408" cy="4881166"/>
              <a:chOff x="0" y="0"/>
              <a:chExt cx="22408407" cy="4881164"/>
            </a:xfrm>
          </p:grpSpPr>
          <p:sp>
            <p:nvSpPr>
              <p:cNvPr id="327" name="Import"/>
              <p:cNvSpPr txBox="1"/>
              <p:nvPr/>
            </p:nvSpPr>
            <p:spPr>
              <a:xfrm>
                <a:off x="0" y="2174138"/>
                <a:ext cx="3604680" cy="12499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Import</a:t>
                </a:r>
              </a:p>
            </p:txBody>
          </p:sp>
          <p:sp>
            <p:nvSpPr>
              <p:cNvPr id="328" name="Tidy"/>
              <p:cNvSpPr txBox="1"/>
              <p:nvPr/>
            </p:nvSpPr>
            <p:spPr>
              <a:xfrm>
                <a:off x="4729277" y="2174138"/>
                <a:ext cx="2064438" cy="12499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Tidy</a:t>
                </a:r>
              </a:p>
            </p:txBody>
          </p:sp>
          <p:sp>
            <p:nvSpPr>
              <p:cNvPr id="329" name="Visualize"/>
              <p:cNvSpPr txBox="1"/>
              <p:nvPr/>
            </p:nvSpPr>
            <p:spPr>
              <a:xfrm>
                <a:off x="8812622" y="0"/>
                <a:ext cx="3604681" cy="12499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Visualize</a:t>
                </a:r>
              </a:p>
            </p:txBody>
          </p:sp>
          <p:sp>
            <p:nvSpPr>
              <p:cNvPr id="330" name="Transform"/>
              <p:cNvSpPr txBox="1"/>
              <p:nvPr/>
            </p:nvSpPr>
            <p:spPr>
              <a:xfrm>
                <a:off x="8247430" y="3631245"/>
                <a:ext cx="3604681" cy="12499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Transform</a:t>
                </a:r>
              </a:p>
            </p:txBody>
          </p:sp>
          <p:sp>
            <p:nvSpPr>
              <p:cNvPr id="331" name="Model"/>
              <p:cNvSpPr txBox="1"/>
              <p:nvPr/>
            </p:nvSpPr>
            <p:spPr>
              <a:xfrm>
                <a:off x="11997373" y="2174138"/>
                <a:ext cx="3604681" cy="12499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Model</a:t>
                </a:r>
              </a:p>
            </p:txBody>
          </p:sp>
          <p:sp>
            <p:nvSpPr>
              <p:cNvPr id="332" name="Communicate"/>
              <p:cNvSpPr txBox="1"/>
              <p:nvPr/>
            </p:nvSpPr>
            <p:spPr>
              <a:xfrm>
                <a:off x="16817827" y="2174138"/>
                <a:ext cx="5590581" cy="124992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/>
              </a:bodyPr>
              <a:lstStyle>
                <a:lvl1pPr>
                  <a:defRPr sz="6400"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</a:lstStyle>
              <a:p>
                <a:r>
                  <a:t>Communicate</a:t>
                </a:r>
              </a:p>
            </p:txBody>
          </p:sp>
        </p:grpSp>
      </p:grpSp>
      <p:grpSp>
        <p:nvGrpSpPr>
          <p:cNvPr id="341" name="Group"/>
          <p:cNvGrpSpPr/>
          <p:nvPr/>
        </p:nvGrpSpPr>
        <p:grpSpPr>
          <a:xfrm>
            <a:off x="3992772" y="4758175"/>
            <a:ext cx="13545980" cy="5461081"/>
            <a:chOff x="0" y="0"/>
            <a:chExt cx="13545978" cy="5461079"/>
          </a:xfrm>
        </p:grpSpPr>
        <p:sp>
          <p:nvSpPr>
            <p:cNvPr id="335" name="Line"/>
            <p:cNvSpPr/>
            <p:nvPr/>
          </p:nvSpPr>
          <p:spPr>
            <a:xfrm>
              <a:off x="0" y="2127736"/>
              <a:ext cx="1402730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6" name="Line"/>
            <p:cNvSpPr/>
            <p:nvPr/>
          </p:nvSpPr>
          <p:spPr>
            <a:xfrm>
              <a:off x="11802375" y="2099823"/>
              <a:ext cx="1743604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7" name="Line"/>
            <p:cNvSpPr/>
            <p:nvPr/>
          </p:nvSpPr>
          <p:spPr>
            <a:xfrm>
              <a:off x="3524039" y="2254736"/>
              <a:ext cx="1402731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8" name="Line"/>
            <p:cNvSpPr/>
            <p:nvPr/>
          </p:nvSpPr>
          <p:spPr>
            <a:xfrm rot="18241080">
              <a:off x="6963688" y="2335115"/>
              <a:ext cx="3276810" cy="2267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545" extrusionOk="0">
                  <a:moveTo>
                    <a:pt x="0" y="0"/>
                  </a:moveTo>
                  <a:cubicBezTo>
                    <a:pt x="324" y="6917"/>
                    <a:pt x="3006" y="13218"/>
                    <a:pt x="7234" y="16995"/>
                  </a:cubicBezTo>
                  <a:cubicBezTo>
                    <a:pt x="11503" y="20810"/>
                    <a:pt x="16838" y="21600"/>
                    <a:pt x="21600" y="19123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9" name="Line"/>
            <p:cNvSpPr/>
            <p:nvPr/>
          </p:nvSpPr>
          <p:spPr>
            <a:xfrm rot="18241080">
              <a:off x="9422268" y="-126091"/>
              <a:ext cx="679239" cy="18503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7" h="21600" extrusionOk="0">
                  <a:moveTo>
                    <a:pt x="20497" y="0"/>
                  </a:moveTo>
                  <a:cubicBezTo>
                    <a:pt x="21600" y="3925"/>
                    <a:pt x="20360" y="7894"/>
                    <a:pt x="16869" y="11611"/>
                  </a:cubicBezTo>
                  <a:cubicBezTo>
                    <a:pt x="13325" y="15386"/>
                    <a:pt x="7555" y="18802"/>
                    <a:pt x="0" y="21600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0" name="Line"/>
            <p:cNvSpPr/>
            <p:nvPr/>
          </p:nvSpPr>
          <p:spPr>
            <a:xfrm rot="18241080">
              <a:off x="4762449" y="1218705"/>
              <a:ext cx="2318724" cy="1075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4" extrusionOk="0">
                  <a:moveTo>
                    <a:pt x="0" y="20894"/>
                  </a:moveTo>
                  <a:cubicBezTo>
                    <a:pt x="2392" y="13395"/>
                    <a:pt x="5770" y="7494"/>
                    <a:pt x="9728" y="3896"/>
                  </a:cubicBezTo>
                  <a:cubicBezTo>
                    <a:pt x="13460" y="504"/>
                    <a:pt x="17564" y="-706"/>
                    <a:pt x="21600" y="396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344" name="Group"/>
          <p:cNvGrpSpPr/>
          <p:nvPr/>
        </p:nvGrpSpPr>
        <p:grpSpPr>
          <a:xfrm>
            <a:off x="779813" y="2844773"/>
            <a:ext cx="22824374" cy="8573898"/>
            <a:chOff x="0" y="0"/>
            <a:chExt cx="22824372" cy="8573897"/>
          </a:xfrm>
        </p:grpSpPr>
        <p:sp>
          <p:nvSpPr>
            <p:cNvPr id="342" name="Rounded Rectangle"/>
            <p:cNvSpPr/>
            <p:nvPr/>
          </p:nvSpPr>
          <p:spPr>
            <a:xfrm>
              <a:off x="0" y="0"/>
              <a:ext cx="22824373" cy="8026454"/>
            </a:xfrm>
            <a:prstGeom prst="roundRect">
              <a:avLst>
                <a:gd name="adj" fmla="val 15000"/>
              </a:avLst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3" name="Program"/>
            <p:cNvSpPr txBox="1"/>
            <p:nvPr/>
          </p:nvSpPr>
          <p:spPr>
            <a:xfrm>
              <a:off x="16066434" y="7323977"/>
              <a:ext cx="3604681" cy="12499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Program</a:t>
              </a:r>
            </a:p>
          </p:txBody>
        </p:sp>
      </p:grpSp>
      <p:sp>
        <p:nvSpPr>
          <p:cNvPr id="345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  <p:sp>
        <p:nvSpPr>
          <p:cNvPr id="346" name="CC by RStudio"/>
          <p:cNvSpPr txBox="1"/>
          <p:nvPr/>
        </p:nvSpPr>
        <p:spPr>
          <a:xfrm>
            <a:off x="149978" y="13041442"/>
            <a:ext cx="2003109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 RStudio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93336 -0.002359 -0.185031 0.043765 -0.263834 0.132715 C -0.318243 0.194129 -0.365070 0.274544 -0.401478 0.369086" pathEditMode="relative">
                                      <p:cBhvr>
                                        <p:cTn id="10" dur="1000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53389 -0.050116 -0.114349 -0.068809 -0.174098 -0.053388 C -0.287436 -0.024134 -0.381104 0.118755 -0.414582 0.313465" pathEditMode="relative">
                                      <p:cBhvr>
                                        <p:cTn id="13" dur="10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08916 -0.317006 -0.221953 -0.471308 -0.352944 -0.255637 C -0.409834 -0.161971 -0.426477 -0.013965 -0.394216 0.111385" pathEditMode="relative">
                                      <p:cBhvr>
                                        <p:cTn id="16" dur="1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61875 -0.098834 0.050058 -0.276788 -0.023063 -0.347289 C -0.103319 -0.424670 -0.201344 -0.325031 -0.204543 -0.162819" pathEditMode="relative">
                                      <p:cBhvr>
                                        <p:cTn id="19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108788 -0.024928 0.178899 -0.217656 0.147064 -0.404263 C 0.097762 -0.693250 -0.120652 -0.742334 -0.208853 -0.484246" pathEditMode="relative">
                                      <p:cBhvr>
                                        <p:cTn id="22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62062 0.052426 0.129937 0.079228 0.198648 0.078401 C 0.296513 0.077224 0.393076 0.017993 0.449062 -0.119509 C 0.480082 -0.195697 0.494888 -0.290290 0.489461 -0.386098" pathEditMode="relative">
                                      <p:cBhvr>
                                        <p:cTn id="25" dur="10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55847 0.105583 0.128837 0.177551 0.208790 0.205866 C 0.365901 0.261506 0.526770 0.148280 0.619877 -0.083475" pathEditMode="relative">
                                      <p:cBhvr>
                                        <p:cTn id="28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9" presetClass="entr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499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499"/>
                            </p:stCondLst>
                            <p:childTnLst>
                              <p:par>
                                <p:cTn id="38" presetID="9" presetClass="entr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499"/>
                            </p:stCondLst>
                            <p:childTnLst>
                              <p:par>
                                <p:cTn id="42" presetID="9" presetClass="entr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5" grpId="1" animBg="1" advAuto="0"/>
      <p:bldP spid="334" grpId="9" animBg="1" advAuto="0"/>
      <p:bldP spid="341" grpId="10" animBg="1" advAuto="0"/>
      <p:bldP spid="344" grpId="11" animBg="1" advAuto="0"/>
      <p:bldP spid="345" grpId="12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49" name="Tidy tools"/>
          <p:cNvSpPr txBox="1"/>
          <p:nvPr/>
        </p:nvSpPr>
        <p:spPr>
          <a:xfrm>
            <a:off x="4025134" y="4861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350" name="Tidy functions are:…"/>
          <p:cNvSpPr txBox="1"/>
          <p:nvPr/>
        </p:nvSpPr>
        <p:spPr>
          <a:xfrm>
            <a:off x="2459850" y="2373799"/>
            <a:ext cx="19499065" cy="8968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0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Tidy functions are:</a:t>
            </a:r>
          </a:p>
          <a:p>
            <a:pPr marL="762000" indent="-762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Simple</a:t>
            </a:r>
            <a:r>
              <a:t> - They do one thing, and they do it  well</a:t>
            </a:r>
          </a:p>
          <a:p>
            <a:pPr marL="762000" indent="-762000" algn="l"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Composable</a:t>
            </a:r>
            <a:r>
              <a:t> - They can be combined with other functions for multi-step operations</a:t>
            </a:r>
          </a:p>
          <a:p>
            <a:pPr marL="762000" indent="-762000" algn="l">
              <a:spcBef>
                <a:spcPts val="3000"/>
              </a:spcBef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Smart</a:t>
            </a:r>
            <a:r>
              <a:t> - They can use R objects as input.</a:t>
            </a:r>
          </a:p>
          <a:p>
            <a: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Tidy functions also expect and return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tidy data</a:t>
            </a:r>
            <a:r>
              <a:t>.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53" name="Tidy data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</a:t>
            </a:r>
          </a:p>
        </p:txBody>
      </p:sp>
      <p:sp>
        <p:nvSpPr>
          <p:cNvPr id="354" name="A data set is tidy iff:…"/>
          <p:cNvSpPr txBox="1"/>
          <p:nvPr/>
        </p:nvSpPr>
        <p:spPr>
          <a:xfrm>
            <a:off x="13899883" y="3838903"/>
            <a:ext cx="9604070" cy="6284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66674">
              <a:spcBef>
                <a:spcPts val="2900"/>
              </a:spcBef>
              <a:defRPr sz="582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data set is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tidy</a:t>
            </a:r>
            <a:r>
              <a:t> iff:</a:t>
            </a:r>
          </a:p>
          <a:p>
            <a:pPr marL="763778" indent="-763778" algn="l" defTabSz="566674">
              <a:spcBef>
                <a:spcPts val="2900"/>
              </a:spcBef>
              <a:buSzPct val="100000"/>
              <a:buAutoNum type="arabicPeriod"/>
              <a:defRPr sz="582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It is a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data frame </a:t>
            </a:r>
            <a:r>
              <a:t>(e.g. tibble)</a:t>
            </a:r>
          </a:p>
          <a:p>
            <a:pPr marL="763778" indent="-763778" algn="l" defTabSz="566674">
              <a:spcBef>
                <a:spcPts val="2900"/>
              </a:spcBef>
              <a:buSzPct val="100000"/>
              <a:buAutoNum type="arabicPeriod"/>
              <a:defRPr sz="582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Each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variable</a:t>
            </a:r>
            <a:r>
              <a:t> is in its own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column</a:t>
            </a:r>
          </a:p>
          <a:p>
            <a:pPr marL="763778" indent="-763778" algn="l" defTabSz="566674">
              <a:spcBef>
                <a:spcPts val="2900"/>
              </a:spcBef>
              <a:buSzPct val="100000"/>
              <a:buAutoNum type="arabicPeriod"/>
              <a:defRPr sz="582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Each </a:t>
            </a:r>
            <a:r>
              <a:rPr b="1">
                <a:solidFill>
                  <a:srgbClr val="78A64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case</a:t>
            </a:r>
            <a:r>
              <a:t> is in its own </a:t>
            </a:r>
            <a:r>
              <a:rPr b="1">
                <a:solidFill>
                  <a:srgbClr val="78A64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row</a:t>
            </a:r>
          </a:p>
        </p:txBody>
      </p:sp>
      <p:pic>
        <p:nvPicPr>
          <p:cNvPr id="355" name="Screen Shot 2016-12-27 at 10.26.36 AM.png" descr="Screen Shot 2016-12-27 at 10.26.36 AM.png"/>
          <p:cNvPicPr>
            <a:picLocks noChangeAspect="1"/>
          </p:cNvPicPr>
          <p:nvPr/>
        </p:nvPicPr>
        <p:blipFill>
          <a:blip r:embed="rId3">
            <a:extLst/>
          </a:blip>
          <a:srcRect l="16705"/>
          <a:stretch>
            <a:fillRect/>
          </a:stretch>
        </p:blipFill>
        <p:spPr>
          <a:xfrm>
            <a:off x="2794537" y="3838904"/>
            <a:ext cx="10185402" cy="628447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61" name="Group"/>
          <p:cNvGrpSpPr/>
          <p:nvPr/>
        </p:nvGrpSpPr>
        <p:grpSpPr>
          <a:xfrm>
            <a:off x="2876853" y="4848605"/>
            <a:ext cx="10020769" cy="5219701"/>
            <a:chOff x="1083077" y="0"/>
            <a:chExt cx="10020768" cy="5219700"/>
          </a:xfrm>
        </p:grpSpPr>
        <p:sp>
          <p:nvSpPr>
            <p:cNvPr id="356" name="Rectangle"/>
            <p:cNvSpPr/>
            <p:nvPr/>
          </p:nvSpPr>
          <p:spPr>
            <a:xfrm>
              <a:off x="1083077" y="0"/>
              <a:ext cx="10020769" cy="52197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7" name="Line"/>
            <p:cNvSpPr/>
            <p:nvPr/>
          </p:nvSpPr>
          <p:spPr>
            <a:xfrm flipV="1">
              <a:off x="2472346" y="138419"/>
              <a:ext cx="2" cy="4946167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8" name="Line"/>
            <p:cNvSpPr/>
            <p:nvPr/>
          </p:nvSpPr>
          <p:spPr>
            <a:xfrm flipV="1">
              <a:off x="7020275" y="139700"/>
              <a:ext cx="1" cy="494030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59" name="Line"/>
            <p:cNvSpPr/>
            <p:nvPr/>
          </p:nvSpPr>
          <p:spPr>
            <a:xfrm flipV="1">
              <a:off x="9590507" y="139700"/>
              <a:ext cx="1" cy="494030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360" name="Line"/>
            <p:cNvSpPr/>
            <p:nvPr/>
          </p:nvSpPr>
          <p:spPr>
            <a:xfrm flipV="1">
              <a:off x="4933035" y="139700"/>
              <a:ext cx="2" cy="494030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369" name="Group"/>
          <p:cNvGrpSpPr/>
          <p:nvPr/>
        </p:nvGrpSpPr>
        <p:grpSpPr>
          <a:xfrm>
            <a:off x="2876853" y="4848605"/>
            <a:ext cx="10020769" cy="5219701"/>
            <a:chOff x="0" y="0"/>
            <a:chExt cx="10020768" cy="5219700"/>
          </a:xfrm>
        </p:grpSpPr>
        <p:sp>
          <p:nvSpPr>
            <p:cNvPr id="362" name="Rectangle"/>
            <p:cNvSpPr/>
            <p:nvPr/>
          </p:nvSpPr>
          <p:spPr>
            <a:xfrm>
              <a:off x="0" y="0"/>
              <a:ext cx="10020769" cy="5219700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3" name="Line"/>
            <p:cNvSpPr/>
            <p:nvPr/>
          </p:nvSpPr>
          <p:spPr>
            <a:xfrm>
              <a:off x="291308" y="569762"/>
              <a:ext cx="938905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4" name="Line"/>
            <p:cNvSpPr/>
            <p:nvPr/>
          </p:nvSpPr>
          <p:spPr>
            <a:xfrm>
              <a:off x="293848" y="1385797"/>
              <a:ext cx="938651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5" name="Line"/>
            <p:cNvSpPr/>
            <p:nvPr/>
          </p:nvSpPr>
          <p:spPr>
            <a:xfrm>
              <a:off x="296388" y="2201832"/>
              <a:ext cx="938397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6" name="Line"/>
            <p:cNvSpPr/>
            <p:nvPr/>
          </p:nvSpPr>
          <p:spPr>
            <a:xfrm>
              <a:off x="298928" y="3017867"/>
              <a:ext cx="9381433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7" name="Line"/>
            <p:cNvSpPr/>
            <p:nvPr/>
          </p:nvSpPr>
          <p:spPr>
            <a:xfrm>
              <a:off x="301468" y="3833902"/>
              <a:ext cx="937889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8" name="Line"/>
            <p:cNvSpPr/>
            <p:nvPr/>
          </p:nvSpPr>
          <p:spPr>
            <a:xfrm>
              <a:off x="304008" y="4649937"/>
              <a:ext cx="937635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4" grpId="2" build="p" bldLvl="5" animBg="1" advAuto="0"/>
      <p:bldP spid="361" grpId="1" animBg="1" advAuto="0"/>
      <p:bldP spid="361" grpId="4" animBg="1" advAuto="0"/>
      <p:bldP spid="369" grpId="3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A3C586"/>
            </a:gs>
            <a:gs pos="74003">
              <a:srgbClr val="8EB16F"/>
            </a:gs>
            <a:gs pos="100000">
              <a:srgbClr val="789D57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&quot;Better experimental design  = simpler statistics.…"/>
          <p:cNvSpPr txBox="1"/>
          <p:nvPr/>
        </p:nvSpPr>
        <p:spPr>
          <a:xfrm>
            <a:off x="967409" y="4190999"/>
            <a:ext cx="22449183" cy="533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84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"Better experimental design  = simpler statistics.</a:t>
            </a:r>
          </a:p>
          <a:p>
            <a:pPr algn="l">
              <a:defRPr sz="84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  Better data model = simpler analysis." </a:t>
            </a:r>
          </a:p>
          <a:p>
            <a:pPr algn="l">
              <a:defRPr sz="10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endParaRPr/>
          </a:p>
          <a:p>
            <a:pPr algn="r">
              <a:defRPr sz="6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- Jenny Bryan (2016)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91" name="Re-introduce yourself to the people at your table. Then login to your rstudio.cloud project."/>
          <p:cNvSpPr txBox="1">
            <a:spLocks noGrp="1"/>
          </p:cNvSpPr>
          <p:nvPr>
            <p:ph type="body" idx="4294967295"/>
          </p:nvPr>
        </p:nvSpPr>
        <p:spPr>
          <a:xfrm>
            <a:off x="1236872" y="3482790"/>
            <a:ext cx="21910255" cy="67504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defTabSz="584200">
              <a:spcBef>
                <a:spcPts val="2400"/>
              </a:spcBef>
              <a:buSzTx/>
              <a:buNone/>
              <a:defRPr sz="67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Re-introduce yourself to the people at your table. Then login to your rstudio.cloud project.</a:t>
            </a:r>
          </a:p>
        </p:txBody>
      </p:sp>
      <p:pic>
        <p:nvPicPr>
          <p:cNvPr id="92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92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74" name="Import"/>
          <p:cNvSpPr txBox="1"/>
          <p:nvPr/>
        </p:nvSpPr>
        <p:spPr>
          <a:xfrm>
            <a:off x="593611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</a:t>
            </a:r>
          </a:p>
        </p:txBody>
      </p:sp>
      <p:sp>
        <p:nvSpPr>
          <p:cNvPr id="375" name="Tidy"/>
          <p:cNvSpPr txBox="1"/>
          <p:nvPr/>
        </p:nvSpPr>
        <p:spPr>
          <a:xfrm>
            <a:off x="5322889" y="6233040"/>
            <a:ext cx="2064438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</a:t>
            </a:r>
          </a:p>
        </p:txBody>
      </p:sp>
      <p:sp>
        <p:nvSpPr>
          <p:cNvPr id="376" name="Visualize"/>
          <p:cNvSpPr txBox="1"/>
          <p:nvPr/>
        </p:nvSpPr>
        <p:spPr>
          <a:xfrm>
            <a:off x="9406234" y="4058901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</a:t>
            </a:r>
          </a:p>
        </p:txBody>
      </p:sp>
      <p:sp>
        <p:nvSpPr>
          <p:cNvPr id="377" name="Transform"/>
          <p:cNvSpPr txBox="1"/>
          <p:nvPr/>
        </p:nvSpPr>
        <p:spPr>
          <a:xfrm>
            <a:off x="8841042" y="7690146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defTabSz="549148">
              <a:defRPr sz="6016"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</a:t>
            </a:r>
          </a:p>
        </p:txBody>
      </p:sp>
      <p:sp>
        <p:nvSpPr>
          <p:cNvPr id="378" name="Model"/>
          <p:cNvSpPr txBox="1"/>
          <p:nvPr/>
        </p:nvSpPr>
        <p:spPr>
          <a:xfrm>
            <a:off x="12590985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</a:t>
            </a:r>
          </a:p>
        </p:txBody>
      </p:sp>
      <p:sp>
        <p:nvSpPr>
          <p:cNvPr id="379" name="Communicate"/>
          <p:cNvSpPr txBox="1"/>
          <p:nvPr/>
        </p:nvSpPr>
        <p:spPr>
          <a:xfrm>
            <a:off x="17411439" y="6233040"/>
            <a:ext cx="5590580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Communicate</a:t>
            </a:r>
          </a:p>
        </p:txBody>
      </p:sp>
      <p:sp>
        <p:nvSpPr>
          <p:cNvPr id="380" name="Line"/>
          <p:cNvSpPr/>
          <p:nvPr/>
        </p:nvSpPr>
        <p:spPr>
          <a:xfrm>
            <a:off x="3992772" y="6885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1" name="Line"/>
          <p:cNvSpPr/>
          <p:nvPr/>
        </p:nvSpPr>
        <p:spPr>
          <a:xfrm>
            <a:off x="15795149" y="6858000"/>
            <a:ext cx="1743603" cy="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2" name="Line"/>
          <p:cNvSpPr/>
          <p:nvPr/>
        </p:nvSpPr>
        <p:spPr>
          <a:xfrm>
            <a:off x="7516812" y="7012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3" name="Line"/>
          <p:cNvSpPr/>
          <p:nvPr/>
        </p:nvSpPr>
        <p:spPr>
          <a:xfrm rot="18241080">
            <a:off x="10956462" y="7093291"/>
            <a:ext cx="3276809" cy="2267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45" extrusionOk="0">
                <a:moveTo>
                  <a:pt x="0" y="0"/>
                </a:moveTo>
                <a:cubicBezTo>
                  <a:pt x="324" y="6917"/>
                  <a:pt x="3006" y="13218"/>
                  <a:pt x="7234" y="16995"/>
                </a:cubicBezTo>
                <a:cubicBezTo>
                  <a:pt x="11503" y="20810"/>
                  <a:pt x="16838" y="21600"/>
                  <a:pt x="21600" y="19123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4" name="Line"/>
          <p:cNvSpPr/>
          <p:nvPr/>
        </p:nvSpPr>
        <p:spPr>
          <a:xfrm rot="18241080">
            <a:off x="13415041" y="4632085"/>
            <a:ext cx="679240" cy="1850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87" h="21600" extrusionOk="0">
                <a:moveTo>
                  <a:pt x="20497" y="0"/>
                </a:moveTo>
                <a:cubicBezTo>
                  <a:pt x="21600" y="3925"/>
                  <a:pt x="20360" y="7894"/>
                  <a:pt x="16869" y="11611"/>
                </a:cubicBezTo>
                <a:cubicBezTo>
                  <a:pt x="13325" y="15386"/>
                  <a:pt x="7555" y="18802"/>
                  <a:pt x="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5" name="Line"/>
          <p:cNvSpPr/>
          <p:nvPr/>
        </p:nvSpPr>
        <p:spPr>
          <a:xfrm rot="18241080">
            <a:off x="8755222" y="5976881"/>
            <a:ext cx="2318724" cy="1075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94" extrusionOk="0">
                <a:moveTo>
                  <a:pt x="0" y="20894"/>
                </a:moveTo>
                <a:cubicBezTo>
                  <a:pt x="2392" y="13395"/>
                  <a:pt x="5770" y="7494"/>
                  <a:pt x="9728" y="3896"/>
                </a:cubicBezTo>
                <a:cubicBezTo>
                  <a:pt x="13460" y="504"/>
                  <a:pt x="17564" y="-706"/>
                  <a:pt x="21600" y="396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6" name="Rounded Rectangle"/>
          <p:cNvSpPr/>
          <p:nvPr/>
        </p:nvSpPr>
        <p:spPr>
          <a:xfrm>
            <a:off x="779813" y="2844773"/>
            <a:ext cx="22824374" cy="8026454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7" name="Program"/>
          <p:cNvSpPr txBox="1"/>
          <p:nvPr/>
        </p:nvSpPr>
        <p:spPr>
          <a:xfrm>
            <a:off x="16846247" y="10168751"/>
            <a:ext cx="3604681" cy="12499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Program</a:t>
            </a:r>
          </a:p>
        </p:txBody>
      </p:sp>
      <p:sp>
        <p:nvSpPr>
          <p:cNvPr id="388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391" name="Import"/>
          <p:cNvSpPr txBox="1"/>
          <p:nvPr/>
        </p:nvSpPr>
        <p:spPr>
          <a:xfrm>
            <a:off x="593611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97BA79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</a:t>
            </a:r>
          </a:p>
        </p:txBody>
      </p:sp>
      <p:sp>
        <p:nvSpPr>
          <p:cNvPr id="392" name="Tidy"/>
          <p:cNvSpPr txBox="1"/>
          <p:nvPr/>
        </p:nvSpPr>
        <p:spPr>
          <a:xfrm>
            <a:off x="5322889" y="6233040"/>
            <a:ext cx="2064438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</a:t>
            </a:r>
          </a:p>
        </p:txBody>
      </p:sp>
      <p:sp>
        <p:nvSpPr>
          <p:cNvPr id="393" name="Visualize"/>
          <p:cNvSpPr txBox="1"/>
          <p:nvPr/>
        </p:nvSpPr>
        <p:spPr>
          <a:xfrm>
            <a:off x="9406234" y="4058901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</a:t>
            </a:r>
          </a:p>
        </p:txBody>
      </p:sp>
      <p:sp>
        <p:nvSpPr>
          <p:cNvPr id="394" name="Transform"/>
          <p:cNvSpPr txBox="1"/>
          <p:nvPr/>
        </p:nvSpPr>
        <p:spPr>
          <a:xfrm>
            <a:off x="8841042" y="7690146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</a:t>
            </a:r>
          </a:p>
        </p:txBody>
      </p:sp>
      <p:sp>
        <p:nvSpPr>
          <p:cNvPr id="395" name="Model"/>
          <p:cNvSpPr txBox="1"/>
          <p:nvPr/>
        </p:nvSpPr>
        <p:spPr>
          <a:xfrm>
            <a:off x="12590985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A0C28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</a:t>
            </a:r>
          </a:p>
        </p:txBody>
      </p:sp>
      <p:sp>
        <p:nvSpPr>
          <p:cNvPr id="396" name="Communicate"/>
          <p:cNvSpPr txBox="1"/>
          <p:nvPr/>
        </p:nvSpPr>
        <p:spPr>
          <a:xfrm>
            <a:off x="17411439" y="6233040"/>
            <a:ext cx="5590580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Communicate</a:t>
            </a:r>
          </a:p>
        </p:txBody>
      </p:sp>
      <p:sp>
        <p:nvSpPr>
          <p:cNvPr id="397" name="Line"/>
          <p:cNvSpPr/>
          <p:nvPr/>
        </p:nvSpPr>
        <p:spPr>
          <a:xfrm>
            <a:off x="3992772" y="6885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8" name="Line"/>
          <p:cNvSpPr/>
          <p:nvPr/>
        </p:nvSpPr>
        <p:spPr>
          <a:xfrm>
            <a:off x="15795149" y="6858000"/>
            <a:ext cx="1743603" cy="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99" name="Line"/>
          <p:cNvSpPr/>
          <p:nvPr/>
        </p:nvSpPr>
        <p:spPr>
          <a:xfrm>
            <a:off x="7516812" y="7012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0" name="Line"/>
          <p:cNvSpPr/>
          <p:nvPr/>
        </p:nvSpPr>
        <p:spPr>
          <a:xfrm rot="18241080">
            <a:off x="10956462" y="7093291"/>
            <a:ext cx="3276809" cy="2267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45" extrusionOk="0">
                <a:moveTo>
                  <a:pt x="0" y="0"/>
                </a:moveTo>
                <a:cubicBezTo>
                  <a:pt x="324" y="6917"/>
                  <a:pt x="3006" y="13218"/>
                  <a:pt x="7234" y="16995"/>
                </a:cubicBezTo>
                <a:cubicBezTo>
                  <a:pt x="11503" y="20810"/>
                  <a:pt x="16838" y="21600"/>
                  <a:pt x="21600" y="19123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1" name="Line"/>
          <p:cNvSpPr/>
          <p:nvPr/>
        </p:nvSpPr>
        <p:spPr>
          <a:xfrm rot="18241080">
            <a:off x="13415041" y="4632085"/>
            <a:ext cx="679240" cy="1850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87" h="21600" extrusionOk="0">
                <a:moveTo>
                  <a:pt x="20497" y="0"/>
                </a:moveTo>
                <a:cubicBezTo>
                  <a:pt x="21600" y="3925"/>
                  <a:pt x="20360" y="7894"/>
                  <a:pt x="16869" y="11611"/>
                </a:cubicBezTo>
                <a:cubicBezTo>
                  <a:pt x="13325" y="15386"/>
                  <a:pt x="7555" y="18802"/>
                  <a:pt x="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2" name="Line"/>
          <p:cNvSpPr/>
          <p:nvPr/>
        </p:nvSpPr>
        <p:spPr>
          <a:xfrm rot="18241080">
            <a:off x="8755222" y="5976881"/>
            <a:ext cx="2318724" cy="1075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94" extrusionOk="0">
                <a:moveTo>
                  <a:pt x="0" y="20894"/>
                </a:moveTo>
                <a:cubicBezTo>
                  <a:pt x="2392" y="13395"/>
                  <a:pt x="5770" y="7494"/>
                  <a:pt x="9728" y="3896"/>
                </a:cubicBezTo>
                <a:cubicBezTo>
                  <a:pt x="13460" y="504"/>
                  <a:pt x="17564" y="-706"/>
                  <a:pt x="21600" y="396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3" name="Rounded Rectangle"/>
          <p:cNvSpPr/>
          <p:nvPr/>
        </p:nvSpPr>
        <p:spPr>
          <a:xfrm>
            <a:off x="779813" y="2844773"/>
            <a:ext cx="22824374" cy="8026454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4" name="Program"/>
          <p:cNvSpPr txBox="1"/>
          <p:nvPr/>
        </p:nvSpPr>
        <p:spPr>
          <a:xfrm>
            <a:off x="16846247" y="10168751"/>
            <a:ext cx="3604681" cy="12499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A0C28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Program</a:t>
            </a:r>
          </a:p>
        </p:txBody>
      </p:sp>
      <p:sp>
        <p:nvSpPr>
          <p:cNvPr id="405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408" name="Day 2"/>
          <p:cNvSpPr txBox="1"/>
          <p:nvPr/>
        </p:nvSpPr>
        <p:spPr>
          <a:xfrm>
            <a:off x="4007752" y="738283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3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Day 2</a:t>
            </a:r>
          </a:p>
        </p:txBody>
      </p:sp>
      <p:graphicFrame>
        <p:nvGraphicFramePr>
          <p:cNvPr id="409" name="Table"/>
          <p:cNvGraphicFramePr/>
          <p:nvPr/>
        </p:nvGraphicFramePr>
        <p:xfrm>
          <a:off x="6162758" y="3418189"/>
          <a:ext cx="12058483" cy="9559527"/>
        </p:xfrm>
        <a:graphic>
          <a:graphicData uri="http://schemas.openxmlformats.org/drawingml/2006/table">
            <a:tbl>
              <a:tblPr>
                <a:tableStyleId>{33BA23B1-9221-436E-865A-0063620EA4FD}</a:tableStyleId>
              </a:tblPr>
              <a:tblGrid>
                <a:gridCol w="61435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149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738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ReIntroduction and 
Data Types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9:00 - 10:45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13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Morning Break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10:45 - 11:00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38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Iteration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11:00 - 12:30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13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Lunch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12:30 - 1:30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38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Modeling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1:30 - 3:15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13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Afternoon Break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 Light"/>
                          <a:ea typeface="Source Sans Pro Light"/>
                          <a:cs typeface="Source Sans Pro Light"/>
                          <a:sym typeface="Source Sans Pro Light"/>
                        </a:rPr>
                        <a:t>3:15 - 3:30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3861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List Columns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6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3:30 - 5:00</a:t>
                      </a:r>
                    </a:p>
                  </a:txBody>
                  <a:tcPr marL="50800" marR="50800" marT="50800" marB="50800" anchor="ctr" horzOverflow="overflow">
                    <a:lnL w="63500">
                      <a:solidFill>
                        <a:srgbClr val="FFFFFF"/>
                      </a:solidFill>
                      <a:miter lim="400000"/>
                    </a:lnL>
                    <a:lnR w="63500">
                      <a:solidFill>
                        <a:srgbClr val="FFFFFF"/>
                      </a:solidFill>
                      <a:miter lim="400000"/>
                    </a:lnR>
                    <a:lnT w="63500">
                      <a:solidFill>
                        <a:srgbClr val="FFFFFF"/>
                      </a:solidFill>
                      <a:miter lim="400000"/>
                    </a:lnT>
                    <a:lnB w="63500">
                      <a:solidFill>
                        <a:srgbClr val="FFFFFF"/>
                      </a:solidFill>
                      <a:miter lim="400000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412" name="tidyverse"/>
          <p:cNvSpPr txBox="1"/>
          <p:nvPr/>
        </p:nvSpPr>
        <p:spPr>
          <a:xfrm>
            <a:off x="8666446" y="779944"/>
            <a:ext cx="7051108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3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tidyverse</a:t>
            </a:r>
          </a:p>
        </p:txBody>
      </p:sp>
      <p:sp>
        <p:nvSpPr>
          <p:cNvPr id="413" name="An R package that serves as a short cut for installing and loading the components of the tidyverse."/>
          <p:cNvSpPr txBox="1"/>
          <p:nvPr/>
        </p:nvSpPr>
        <p:spPr>
          <a:xfrm>
            <a:off x="5012215" y="3121943"/>
            <a:ext cx="17334622" cy="31944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An R package that serves as a short cut for installing and loading the components of the tidyverse.</a:t>
            </a:r>
          </a:p>
        </p:txBody>
      </p:sp>
      <p:grpSp>
        <p:nvGrpSpPr>
          <p:cNvPr id="423" name="Group"/>
          <p:cNvGrpSpPr/>
          <p:nvPr/>
        </p:nvGrpSpPr>
        <p:grpSpPr>
          <a:xfrm>
            <a:off x="2037163" y="3802350"/>
            <a:ext cx="2371594" cy="1833608"/>
            <a:chOff x="0" y="0"/>
            <a:chExt cx="2371592" cy="1833606"/>
          </a:xfrm>
        </p:grpSpPr>
        <p:sp>
          <p:nvSpPr>
            <p:cNvPr id="414" name="Rectangle"/>
            <p:cNvSpPr/>
            <p:nvPr/>
          </p:nvSpPr>
          <p:spPr>
            <a:xfrm>
              <a:off x="386696" y="7501"/>
              <a:ext cx="1984897" cy="1508523"/>
            </a:xfrm>
            <a:prstGeom prst="rect">
              <a:avLst/>
            </a:prstGeom>
            <a:solidFill>
              <a:srgbClr val="E0C2A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5" name="Rectangle"/>
            <p:cNvSpPr/>
            <p:nvPr/>
          </p:nvSpPr>
          <p:spPr>
            <a:xfrm>
              <a:off x="366847" y="325085"/>
              <a:ext cx="1984897" cy="1190939"/>
            </a:xfrm>
            <a:prstGeom prst="rect">
              <a:avLst/>
            </a:prstGeom>
            <a:solidFill>
              <a:srgbClr val="D6A9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6" name="Rectangle"/>
            <p:cNvSpPr/>
            <p:nvPr/>
          </p:nvSpPr>
          <p:spPr>
            <a:xfrm rot="19050000">
              <a:off x="99830" y="109142"/>
              <a:ext cx="516074" cy="496225"/>
            </a:xfrm>
            <a:prstGeom prst="rect">
              <a:avLst/>
            </a:prstGeom>
            <a:solidFill>
              <a:srgbClr val="E0C2A6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7" name="Triangle"/>
            <p:cNvSpPr/>
            <p:nvPr/>
          </p:nvSpPr>
          <p:spPr>
            <a:xfrm rot="10800000" flipH="1">
              <a:off x="1974613" y="1516023"/>
              <a:ext cx="377131" cy="317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9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8" name="Rectangle"/>
            <p:cNvSpPr/>
            <p:nvPr/>
          </p:nvSpPr>
          <p:spPr>
            <a:xfrm>
              <a:off x="9565" y="325085"/>
              <a:ext cx="1984898" cy="1508522"/>
            </a:xfrm>
            <a:prstGeom prst="rect">
              <a:avLst/>
            </a:prstGeom>
            <a:solidFill>
              <a:srgbClr val="D6A9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9" name="Triangle"/>
            <p:cNvSpPr/>
            <p:nvPr/>
          </p:nvSpPr>
          <p:spPr>
            <a:xfrm rot="16200000" flipH="1">
              <a:off x="962316" y="741913"/>
              <a:ext cx="1409278" cy="655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6A979"/>
                </a:gs>
                <a:gs pos="100000">
                  <a:srgbClr val="BD8E5E"/>
                </a:gs>
              </a:gsLst>
              <a:lin ang="13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20" name="Triangle"/>
            <p:cNvSpPr/>
            <p:nvPr/>
          </p:nvSpPr>
          <p:spPr>
            <a:xfrm rot="5400000">
              <a:off x="-367565" y="741913"/>
              <a:ext cx="1409278" cy="655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D6A979"/>
                </a:gs>
                <a:gs pos="100000">
                  <a:srgbClr val="BD8E5E"/>
                </a:gs>
              </a:gsLst>
              <a:lin ang="13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21" name="Triangle"/>
            <p:cNvSpPr/>
            <p:nvPr/>
          </p:nvSpPr>
          <p:spPr>
            <a:xfrm rot="10800000" flipH="1">
              <a:off x="9565" y="325085"/>
              <a:ext cx="1984898" cy="11909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D9B38C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22" name="Triangle"/>
            <p:cNvSpPr/>
            <p:nvPr/>
          </p:nvSpPr>
          <p:spPr>
            <a:xfrm flipH="1">
              <a:off x="1974613" y="47199"/>
              <a:ext cx="377131" cy="3175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6A979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2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424" name="Rectangle"/>
          <p:cNvSpPr/>
          <p:nvPr/>
        </p:nvSpPr>
        <p:spPr>
          <a:xfrm>
            <a:off x="5374599" y="6470103"/>
            <a:ext cx="12952956" cy="255544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25" name="# install.packages(&quot;tidyverse&quot;)…"/>
          <p:cNvSpPr txBox="1"/>
          <p:nvPr/>
        </p:nvSpPr>
        <p:spPr>
          <a:xfrm>
            <a:off x="5739319" y="6801980"/>
            <a:ext cx="13276432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# install.packages("tidyverse")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library(tidyverse)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95" name="tidyverse.png" descr="tidyverse.png"/>
          <p:cNvPicPr>
            <a:picLocks noChangeAspect="1"/>
          </p:cNvPicPr>
          <p:nvPr/>
        </p:nvPicPr>
        <p:blipFill>
          <a:blip r:embed="rId3">
            <a:extLst/>
          </a:blip>
          <a:srcRect l="38784" t="5076" r="22328" b="25750"/>
          <a:stretch>
            <a:fillRect/>
          </a:stretch>
        </p:blipFill>
        <p:spPr>
          <a:xfrm>
            <a:off x="7889478" y="2553096"/>
            <a:ext cx="8605004" cy="8609919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Line"/>
          <p:cNvSpPr/>
          <p:nvPr/>
        </p:nvSpPr>
        <p:spPr>
          <a:xfrm>
            <a:off x="4262526" y="7917415"/>
            <a:ext cx="134872" cy="410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085" y="18522"/>
                  <a:pt x="14700" y="15428"/>
                  <a:pt x="11447" y="12320"/>
                </a:cubicBezTo>
                <a:cubicBezTo>
                  <a:pt x="7838" y="8871"/>
                  <a:pt x="4390" y="5403"/>
                  <a:pt x="1493" y="1882"/>
                </a:cubicBezTo>
                <a:cubicBezTo>
                  <a:pt x="977" y="1256"/>
                  <a:pt x="480" y="629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7" name="Line"/>
          <p:cNvSpPr/>
          <p:nvPr/>
        </p:nvSpPr>
        <p:spPr>
          <a:xfrm>
            <a:off x="5706332" y="10254066"/>
            <a:ext cx="764340" cy="626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187" y="18728"/>
                  <a:pt x="14860" y="15707"/>
                  <a:pt x="11626" y="12543"/>
                </a:cubicBezTo>
                <a:cubicBezTo>
                  <a:pt x="7902" y="8901"/>
                  <a:pt x="4303" y="5073"/>
                  <a:pt x="868" y="1030"/>
                </a:cubicBezTo>
                <a:cubicBezTo>
                  <a:pt x="578" y="688"/>
                  <a:pt x="288" y="345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8" name="Line"/>
          <p:cNvSpPr/>
          <p:nvPr/>
        </p:nvSpPr>
        <p:spPr>
          <a:xfrm>
            <a:off x="9850539" y="12326797"/>
            <a:ext cx="728584" cy="1331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8091" y="19198"/>
                  <a:pt x="14595" y="16274"/>
                  <a:pt x="11115" y="12832"/>
                </a:cubicBezTo>
                <a:cubicBezTo>
                  <a:pt x="7388" y="9146"/>
                  <a:pt x="3682" y="4866"/>
                  <a:pt x="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99" name="Line"/>
          <p:cNvSpPr/>
          <p:nvPr/>
        </p:nvSpPr>
        <p:spPr>
          <a:xfrm>
            <a:off x="14370783" y="12159263"/>
            <a:ext cx="850189" cy="1985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8417" y="3670"/>
                  <a:pt x="15229" y="7255"/>
                  <a:pt x="12035" y="10755"/>
                </a:cubicBezTo>
                <a:cubicBezTo>
                  <a:pt x="8603" y="14516"/>
                  <a:pt x="5161" y="18181"/>
                  <a:pt x="1662" y="20566"/>
                </a:cubicBezTo>
                <a:cubicBezTo>
                  <a:pt x="1109" y="20943"/>
                  <a:pt x="555" y="21288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0" name="Line"/>
          <p:cNvSpPr/>
          <p:nvPr/>
        </p:nvSpPr>
        <p:spPr>
          <a:xfrm>
            <a:off x="4210253" y="5631993"/>
            <a:ext cx="100452" cy="3892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112" y="19127"/>
                  <a:pt x="4254" y="16655"/>
                  <a:pt x="6425" y="14186"/>
                </a:cubicBezTo>
                <a:cubicBezTo>
                  <a:pt x="9044" y="11207"/>
                  <a:pt x="11706" y="8230"/>
                  <a:pt x="14977" y="5295"/>
                </a:cubicBezTo>
                <a:cubicBezTo>
                  <a:pt x="16963" y="3512"/>
                  <a:pt x="19172" y="1746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1" name="Line"/>
          <p:cNvSpPr/>
          <p:nvPr/>
        </p:nvSpPr>
        <p:spPr>
          <a:xfrm>
            <a:off x="5386764" y="3263418"/>
            <a:ext cx="524327" cy="5170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745" y="18405"/>
                  <a:pt x="5579" y="15289"/>
                  <a:pt x="8499" y="12256"/>
                </a:cubicBezTo>
                <a:cubicBezTo>
                  <a:pt x="12089" y="8527"/>
                  <a:pt x="15807" y="4924"/>
                  <a:pt x="19735" y="1564"/>
                </a:cubicBezTo>
                <a:cubicBezTo>
                  <a:pt x="20352" y="1036"/>
                  <a:pt x="20973" y="515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2" name="Line"/>
          <p:cNvSpPr/>
          <p:nvPr/>
        </p:nvSpPr>
        <p:spPr>
          <a:xfrm>
            <a:off x="8615739" y="1341737"/>
            <a:ext cx="1387245" cy="3781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2779" y="18013"/>
                  <a:pt x="5589" y="14758"/>
                  <a:pt x="8426" y="11840"/>
                </a:cubicBezTo>
                <a:cubicBezTo>
                  <a:pt x="11694" y="8479"/>
                  <a:pt x="14994" y="5568"/>
                  <a:pt x="18300" y="2763"/>
                </a:cubicBezTo>
                <a:cubicBezTo>
                  <a:pt x="19400" y="1830"/>
                  <a:pt x="20499" y="909"/>
                  <a:pt x="21600" y="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3" name="Line"/>
          <p:cNvSpPr/>
          <p:nvPr/>
        </p:nvSpPr>
        <p:spPr>
          <a:xfrm>
            <a:off x="13994187" y="1275394"/>
            <a:ext cx="1210934" cy="2617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439" y="2364"/>
                  <a:pt x="6859" y="5274"/>
                  <a:pt x="10255" y="8726"/>
                </a:cubicBezTo>
                <a:cubicBezTo>
                  <a:pt x="13764" y="12295"/>
                  <a:pt x="17245" y="16439"/>
                  <a:pt x="20726" y="20564"/>
                </a:cubicBezTo>
                <a:cubicBezTo>
                  <a:pt x="21017" y="20910"/>
                  <a:pt x="21309" y="21255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4" name="Line"/>
          <p:cNvSpPr/>
          <p:nvPr/>
        </p:nvSpPr>
        <p:spPr>
          <a:xfrm>
            <a:off x="18274087" y="3091494"/>
            <a:ext cx="542435" cy="4845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354" y="2935"/>
                  <a:pt x="6624" y="5986"/>
                  <a:pt x="9807" y="9151"/>
                </a:cubicBezTo>
                <a:cubicBezTo>
                  <a:pt x="13455" y="12779"/>
                  <a:pt x="16985" y="16553"/>
                  <a:pt x="20477" y="20370"/>
                </a:cubicBezTo>
                <a:cubicBezTo>
                  <a:pt x="20852" y="20779"/>
                  <a:pt x="21226" y="21189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5" name="Line"/>
          <p:cNvSpPr/>
          <p:nvPr/>
        </p:nvSpPr>
        <p:spPr>
          <a:xfrm>
            <a:off x="20017162" y="5448634"/>
            <a:ext cx="115621" cy="385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4114" y="3489"/>
                  <a:pt x="8077" y="6994"/>
                  <a:pt x="11887" y="10514"/>
                </a:cubicBezTo>
                <a:cubicBezTo>
                  <a:pt x="15128" y="13508"/>
                  <a:pt x="18262" y="16517"/>
                  <a:pt x="20378" y="19602"/>
                </a:cubicBezTo>
                <a:cubicBezTo>
                  <a:pt x="20833" y="20265"/>
                  <a:pt x="21240" y="20931"/>
                  <a:pt x="2160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6" name="Line"/>
          <p:cNvSpPr/>
          <p:nvPr/>
        </p:nvSpPr>
        <p:spPr>
          <a:xfrm>
            <a:off x="20084445" y="7688005"/>
            <a:ext cx="97143" cy="378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9455" y="3093"/>
                  <a:pt x="16785" y="6160"/>
                  <a:pt x="13598" y="9193"/>
                </a:cubicBezTo>
                <a:cubicBezTo>
                  <a:pt x="9915" y="12698"/>
                  <a:pt x="5546" y="16154"/>
                  <a:pt x="1921" y="19663"/>
                </a:cubicBezTo>
                <a:cubicBezTo>
                  <a:pt x="1255" y="20307"/>
                  <a:pt x="615" y="20953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7" name="Line"/>
          <p:cNvSpPr/>
          <p:nvPr/>
        </p:nvSpPr>
        <p:spPr>
          <a:xfrm>
            <a:off x="18443156" y="9927238"/>
            <a:ext cx="554157" cy="5480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9888" y="1992"/>
                  <a:pt x="18133" y="3946"/>
                  <a:pt x="16337" y="5861"/>
                </a:cubicBezTo>
                <a:cubicBezTo>
                  <a:pt x="11589" y="10925"/>
                  <a:pt x="6561" y="15709"/>
                  <a:pt x="1404" y="20345"/>
                </a:cubicBezTo>
                <a:cubicBezTo>
                  <a:pt x="937" y="20764"/>
                  <a:pt x="469" y="21183"/>
                  <a:pt x="0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08" name="Deploy app or publish paper"/>
          <p:cNvSpPr/>
          <p:nvPr/>
        </p:nvSpPr>
        <p:spPr>
          <a:xfrm>
            <a:off x="3287208" y="83204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Deploy app or publish paper</a:t>
            </a:r>
          </a:p>
        </p:txBody>
      </p:sp>
      <p:sp>
        <p:nvSpPr>
          <p:cNvPr id="109" name="Build app or write paper"/>
          <p:cNvSpPr/>
          <p:nvPr/>
        </p:nvSpPr>
        <p:spPr>
          <a:xfrm>
            <a:off x="6467290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Build app or write paper</a:t>
            </a:r>
          </a:p>
        </p:txBody>
      </p:sp>
      <p:sp>
        <p:nvSpPr>
          <p:cNvPr id="110" name="Write code to apply a modeling algorithm."/>
          <p:cNvSpPr/>
          <p:nvPr/>
        </p:nvSpPr>
        <p:spPr>
          <a:xfrm>
            <a:off x="17573285" y="8253031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Write code to apply a modeling algorithm.</a:t>
            </a:r>
          </a:p>
        </p:txBody>
      </p:sp>
      <p:sp>
        <p:nvSpPr>
          <p:cNvPr id="111" name="Transform the data. Do feature engineering."/>
          <p:cNvSpPr/>
          <p:nvPr/>
        </p:nvSpPr>
        <p:spPr>
          <a:xfrm>
            <a:off x="18451774" y="60160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 the data. Do feature engineering.</a:t>
            </a:r>
          </a:p>
        </p:txBody>
      </p:sp>
      <p:sp>
        <p:nvSpPr>
          <p:cNvPr id="112" name="Visualize the data and/or results"/>
          <p:cNvSpPr/>
          <p:nvPr/>
        </p:nvSpPr>
        <p:spPr>
          <a:xfrm>
            <a:off x="14668465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3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 the data and/or results</a:t>
            </a:r>
          </a:p>
        </p:txBody>
      </p:sp>
      <p:sp>
        <p:nvSpPr>
          <p:cNvPr id="113" name="Tidy data into useable form"/>
          <p:cNvSpPr/>
          <p:nvPr/>
        </p:nvSpPr>
        <p:spPr>
          <a:xfrm>
            <a:off x="14668465" y="1720313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 into useable form</a:t>
            </a:r>
          </a:p>
        </p:txBody>
      </p:sp>
      <p:sp>
        <p:nvSpPr>
          <p:cNvPr id="114" name="Import data into software"/>
          <p:cNvSpPr/>
          <p:nvPr/>
        </p:nvSpPr>
        <p:spPr>
          <a:xfrm>
            <a:off x="10386545" y="957418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 data into software</a:t>
            </a:r>
          </a:p>
        </p:txBody>
      </p:sp>
      <p:sp>
        <p:nvSpPr>
          <p:cNvPr id="115" name="Form Hypothesis"/>
          <p:cNvSpPr/>
          <p:nvPr/>
        </p:nvSpPr>
        <p:spPr>
          <a:xfrm>
            <a:off x="2328394" y="6022393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Form Hypothesis</a:t>
            </a:r>
          </a:p>
        </p:txBody>
      </p:sp>
      <p:sp>
        <p:nvSpPr>
          <p:cNvPr id="116" name="Design Experiment"/>
          <p:cNvSpPr/>
          <p:nvPr/>
        </p:nvSpPr>
        <p:spPr>
          <a:xfrm>
            <a:off x="3287208" y="3776359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Design Experiment</a:t>
            </a:r>
          </a:p>
        </p:txBody>
      </p:sp>
      <p:sp>
        <p:nvSpPr>
          <p:cNvPr id="117" name="Collect…"/>
          <p:cNvSpPr/>
          <p:nvPr/>
        </p:nvSpPr>
        <p:spPr>
          <a:xfrm>
            <a:off x="6098273" y="1720313"/>
            <a:ext cx="3603831" cy="1671215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Collect </a:t>
            </a:r>
          </a:p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Data</a:t>
            </a:r>
          </a:p>
        </p:txBody>
      </p:sp>
      <p:sp>
        <p:nvSpPr>
          <p:cNvPr id="118" name="Explore or Test"/>
          <p:cNvSpPr/>
          <p:nvPr/>
        </p:nvSpPr>
        <p:spPr>
          <a:xfrm>
            <a:off x="17573285" y="3776359"/>
            <a:ext cx="3603831" cy="1671214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Explore or Test</a:t>
            </a:r>
          </a:p>
        </p:txBody>
      </p:sp>
      <p:sp>
        <p:nvSpPr>
          <p:cNvPr id="119" name="Communicate Results"/>
          <p:cNvSpPr/>
          <p:nvPr/>
        </p:nvSpPr>
        <p:spPr>
          <a:xfrm>
            <a:off x="10577403" y="11087368"/>
            <a:ext cx="3603831" cy="1671215"/>
          </a:xfrm>
          <a:prstGeom prst="rect">
            <a:avLst/>
          </a:prstGeom>
          <a:solidFill>
            <a:srgbClr val="78AAD6"/>
          </a:solidFill>
          <a:ln w="25400">
            <a:solidFill>
              <a:srgbClr val="407AAA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825500">
              <a:lnSpc>
                <a:spcPct val="90000"/>
              </a:lnSpc>
              <a:defRPr sz="5000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rPr sz="4500"/>
              <a:t>Communicate</a:t>
            </a:r>
            <a:r>
              <a:t> Results</a:t>
            </a:r>
          </a:p>
        </p:txBody>
      </p:sp>
      <p:grpSp>
        <p:nvGrpSpPr>
          <p:cNvPr id="122" name="Group"/>
          <p:cNvGrpSpPr/>
          <p:nvPr/>
        </p:nvGrpSpPr>
        <p:grpSpPr>
          <a:xfrm>
            <a:off x="8640112" y="4234435"/>
            <a:ext cx="7103776" cy="5234429"/>
            <a:chOff x="0" y="0"/>
            <a:chExt cx="7103774" cy="5234428"/>
          </a:xfrm>
        </p:grpSpPr>
        <p:sp>
          <p:nvSpPr>
            <p:cNvPr id="120" name="Rectangle"/>
            <p:cNvSpPr/>
            <p:nvPr/>
          </p:nvSpPr>
          <p:spPr>
            <a:xfrm>
              <a:off x="0" y="0"/>
              <a:ext cx="7103775" cy="523442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5000">
                  <a:solidFill>
                    <a:srgbClr val="FFFFFF"/>
                  </a:solidFill>
                  <a:latin typeface="Gill Sans Light"/>
                  <a:ea typeface="Gill Sans Light"/>
                  <a:cs typeface="Gill Sans Light"/>
                  <a:sym typeface="Gill Sans Light"/>
                </a:defRPr>
              </a:pPr>
              <a:endParaRPr/>
            </a:p>
          </p:txBody>
        </p:sp>
        <p:pic>
          <p:nvPicPr>
            <p:cNvPr id="121" name="R-logo.001.png" descr="R-logo.001.png"/>
            <p:cNvPicPr>
              <a:picLocks noChangeAspect="1"/>
            </p:cNvPicPr>
            <p:nvPr/>
          </p:nvPicPr>
          <p:blipFill>
            <a:blip r:embed="rId4">
              <a:extLst/>
            </a:blip>
            <a:srcRect l="3004" t="18912" r="54323" b="19729"/>
            <a:stretch>
              <a:fillRect/>
            </a:stretch>
          </p:blipFill>
          <p:spPr>
            <a:xfrm>
              <a:off x="241031" y="116390"/>
              <a:ext cx="6183947" cy="50016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2" animBg="1" advAuto="0"/>
      <p:bldP spid="122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125" name="tidyverse.png" descr="tidyverse.png"/>
          <p:cNvPicPr>
            <a:picLocks noChangeAspect="1"/>
          </p:cNvPicPr>
          <p:nvPr/>
        </p:nvPicPr>
        <p:blipFill>
          <a:blip r:embed="rId3">
            <a:extLst/>
          </a:blip>
          <a:srcRect l="38784" t="5076" r="22328" b="25750"/>
          <a:stretch>
            <a:fillRect/>
          </a:stretch>
        </p:blipFill>
        <p:spPr>
          <a:xfrm>
            <a:off x="7889478" y="2553096"/>
            <a:ext cx="8605004" cy="8609919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Deploy app or publish paper"/>
          <p:cNvSpPr/>
          <p:nvPr/>
        </p:nvSpPr>
        <p:spPr>
          <a:xfrm>
            <a:off x="3287208" y="83204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Deploy app or publish paper</a:t>
            </a:r>
          </a:p>
        </p:txBody>
      </p:sp>
      <p:sp>
        <p:nvSpPr>
          <p:cNvPr id="127" name="Build app or write paper"/>
          <p:cNvSpPr/>
          <p:nvPr/>
        </p:nvSpPr>
        <p:spPr>
          <a:xfrm>
            <a:off x="6467290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8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Build app or write paper</a:t>
            </a:r>
          </a:p>
        </p:txBody>
      </p:sp>
      <p:sp>
        <p:nvSpPr>
          <p:cNvPr id="128" name="Write code to apply a modeling algorithm."/>
          <p:cNvSpPr/>
          <p:nvPr/>
        </p:nvSpPr>
        <p:spPr>
          <a:xfrm>
            <a:off x="17573285" y="8253031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Write code to apply a modeling algorithm.</a:t>
            </a:r>
          </a:p>
        </p:txBody>
      </p:sp>
      <p:sp>
        <p:nvSpPr>
          <p:cNvPr id="129" name="Transform the data. Do feature engineering."/>
          <p:cNvSpPr/>
          <p:nvPr/>
        </p:nvSpPr>
        <p:spPr>
          <a:xfrm>
            <a:off x="18451774" y="6016043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1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Transform the data. Do feature engineering.</a:t>
            </a:r>
          </a:p>
        </p:txBody>
      </p:sp>
      <p:sp>
        <p:nvSpPr>
          <p:cNvPr id="130" name="Visualize the data and/or results"/>
          <p:cNvSpPr/>
          <p:nvPr/>
        </p:nvSpPr>
        <p:spPr>
          <a:xfrm>
            <a:off x="14668465" y="10490020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3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 the data and/or results</a:t>
            </a:r>
          </a:p>
        </p:txBody>
      </p:sp>
      <p:sp>
        <p:nvSpPr>
          <p:cNvPr id="131" name="Tidy data into useable form"/>
          <p:cNvSpPr/>
          <p:nvPr/>
        </p:nvSpPr>
        <p:spPr>
          <a:xfrm>
            <a:off x="14668465" y="1720313"/>
            <a:ext cx="3603831" cy="1671215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 into useable form</a:t>
            </a:r>
          </a:p>
        </p:txBody>
      </p:sp>
      <p:sp>
        <p:nvSpPr>
          <p:cNvPr id="132" name="Import data into software"/>
          <p:cNvSpPr/>
          <p:nvPr/>
        </p:nvSpPr>
        <p:spPr>
          <a:xfrm>
            <a:off x="10386545" y="957418"/>
            <a:ext cx="3603831" cy="1671214"/>
          </a:xfrm>
          <a:prstGeom prst="roundRect">
            <a:avLst>
              <a:gd name="adj" fmla="val 15000"/>
            </a:avLst>
          </a:prstGeom>
          <a:solidFill>
            <a:srgbClr val="A0C283"/>
          </a:solidFill>
          <a:ln w="12700">
            <a:solidFill>
              <a:schemeClr val="accent2">
                <a:hueOff val="-554920"/>
                <a:satOff val="-21482"/>
                <a:lumOff val="-6228"/>
              </a:schemeClr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 data into software</a:t>
            </a:r>
          </a:p>
        </p:txBody>
      </p:sp>
      <p:grpSp>
        <p:nvGrpSpPr>
          <p:cNvPr id="150" name="Group"/>
          <p:cNvGrpSpPr/>
          <p:nvPr/>
        </p:nvGrpSpPr>
        <p:grpSpPr>
          <a:xfrm>
            <a:off x="2328394" y="1275394"/>
            <a:ext cx="18848722" cy="11483189"/>
            <a:chOff x="0" y="0"/>
            <a:chExt cx="18848721" cy="11483188"/>
          </a:xfrm>
        </p:grpSpPr>
        <p:sp>
          <p:nvSpPr>
            <p:cNvPr id="133" name="Line"/>
            <p:cNvSpPr/>
            <p:nvPr/>
          </p:nvSpPr>
          <p:spPr>
            <a:xfrm>
              <a:off x="1934131" y="6642020"/>
              <a:ext cx="134872" cy="4104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085" y="18522"/>
                    <a:pt x="14700" y="15428"/>
                    <a:pt x="11447" y="12320"/>
                  </a:cubicBezTo>
                  <a:cubicBezTo>
                    <a:pt x="7838" y="8871"/>
                    <a:pt x="4390" y="5403"/>
                    <a:pt x="1493" y="1882"/>
                  </a:cubicBezTo>
                  <a:cubicBezTo>
                    <a:pt x="977" y="1256"/>
                    <a:pt x="480" y="629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4" name="Line"/>
            <p:cNvSpPr/>
            <p:nvPr/>
          </p:nvSpPr>
          <p:spPr>
            <a:xfrm>
              <a:off x="3377938" y="8978672"/>
              <a:ext cx="764340" cy="626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187" y="18728"/>
                    <a:pt x="14860" y="15707"/>
                    <a:pt x="11626" y="12543"/>
                  </a:cubicBezTo>
                  <a:cubicBezTo>
                    <a:pt x="7902" y="8901"/>
                    <a:pt x="4303" y="5073"/>
                    <a:pt x="868" y="1030"/>
                  </a:cubicBezTo>
                  <a:cubicBezTo>
                    <a:pt x="578" y="688"/>
                    <a:pt x="288" y="345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5" name="Line"/>
            <p:cNvSpPr/>
            <p:nvPr/>
          </p:nvSpPr>
          <p:spPr>
            <a:xfrm>
              <a:off x="7522143" y="11051402"/>
              <a:ext cx="728585" cy="133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8091" y="19198"/>
                    <a:pt x="14595" y="16274"/>
                    <a:pt x="11115" y="12832"/>
                  </a:cubicBezTo>
                  <a:cubicBezTo>
                    <a:pt x="7388" y="9146"/>
                    <a:pt x="3682" y="4866"/>
                    <a:pt x="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6" name="Line"/>
            <p:cNvSpPr/>
            <p:nvPr/>
          </p:nvSpPr>
          <p:spPr>
            <a:xfrm>
              <a:off x="12042388" y="10883868"/>
              <a:ext cx="850190" cy="1985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8417" y="3670"/>
                    <a:pt x="15229" y="7255"/>
                    <a:pt x="12035" y="10755"/>
                  </a:cubicBezTo>
                  <a:cubicBezTo>
                    <a:pt x="8603" y="14516"/>
                    <a:pt x="5161" y="18181"/>
                    <a:pt x="1662" y="20566"/>
                  </a:cubicBezTo>
                  <a:cubicBezTo>
                    <a:pt x="1109" y="20943"/>
                    <a:pt x="555" y="21288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7" name="Line"/>
            <p:cNvSpPr/>
            <p:nvPr/>
          </p:nvSpPr>
          <p:spPr>
            <a:xfrm>
              <a:off x="1881858" y="4356598"/>
              <a:ext cx="100452" cy="389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112" y="19127"/>
                    <a:pt x="4254" y="16655"/>
                    <a:pt x="6425" y="14186"/>
                  </a:cubicBezTo>
                  <a:cubicBezTo>
                    <a:pt x="9044" y="11207"/>
                    <a:pt x="11706" y="8230"/>
                    <a:pt x="14977" y="5295"/>
                  </a:cubicBezTo>
                  <a:cubicBezTo>
                    <a:pt x="16963" y="3512"/>
                    <a:pt x="19172" y="1746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8" name="Line"/>
            <p:cNvSpPr/>
            <p:nvPr/>
          </p:nvSpPr>
          <p:spPr>
            <a:xfrm>
              <a:off x="3058369" y="1988024"/>
              <a:ext cx="524327" cy="517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745" y="18405"/>
                    <a:pt x="5579" y="15289"/>
                    <a:pt x="8499" y="12256"/>
                  </a:cubicBezTo>
                  <a:cubicBezTo>
                    <a:pt x="12089" y="8527"/>
                    <a:pt x="15807" y="4924"/>
                    <a:pt x="19735" y="1564"/>
                  </a:cubicBezTo>
                  <a:cubicBezTo>
                    <a:pt x="20352" y="1036"/>
                    <a:pt x="20973" y="515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9" name="Line"/>
            <p:cNvSpPr/>
            <p:nvPr/>
          </p:nvSpPr>
          <p:spPr>
            <a:xfrm>
              <a:off x="6287344" y="66342"/>
              <a:ext cx="1387245" cy="378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2779" y="18013"/>
                    <a:pt x="5589" y="14758"/>
                    <a:pt x="8426" y="11840"/>
                  </a:cubicBezTo>
                  <a:cubicBezTo>
                    <a:pt x="11694" y="8479"/>
                    <a:pt x="14994" y="5568"/>
                    <a:pt x="18300" y="2763"/>
                  </a:cubicBezTo>
                  <a:cubicBezTo>
                    <a:pt x="19400" y="1830"/>
                    <a:pt x="20499" y="909"/>
                    <a:pt x="21600" y="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0" name="Line"/>
            <p:cNvSpPr/>
            <p:nvPr/>
          </p:nvSpPr>
          <p:spPr>
            <a:xfrm>
              <a:off x="11665793" y="0"/>
              <a:ext cx="1210934" cy="2617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439" y="2364"/>
                    <a:pt x="6859" y="5274"/>
                    <a:pt x="10255" y="8726"/>
                  </a:cubicBezTo>
                  <a:cubicBezTo>
                    <a:pt x="13764" y="12295"/>
                    <a:pt x="17245" y="16439"/>
                    <a:pt x="20726" y="20564"/>
                  </a:cubicBezTo>
                  <a:cubicBezTo>
                    <a:pt x="21017" y="20910"/>
                    <a:pt x="21309" y="21255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1" name="Line"/>
            <p:cNvSpPr/>
            <p:nvPr/>
          </p:nvSpPr>
          <p:spPr>
            <a:xfrm>
              <a:off x="15945693" y="1816099"/>
              <a:ext cx="542435" cy="4845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3354" y="2935"/>
                    <a:pt x="6624" y="5986"/>
                    <a:pt x="9807" y="9151"/>
                  </a:cubicBezTo>
                  <a:cubicBezTo>
                    <a:pt x="13455" y="12779"/>
                    <a:pt x="16985" y="16553"/>
                    <a:pt x="20477" y="20370"/>
                  </a:cubicBezTo>
                  <a:cubicBezTo>
                    <a:pt x="20852" y="20779"/>
                    <a:pt x="21226" y="21189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2" name="Line"/>
            <p:cNvSpPr/>
            <p:nvPr/>
          </p:nvSpPr>
          <p:spPr>
            <a:xfrm>
              <a:off x="17688768" y="4173239"/>
              <a:ext cx="115621" cy="385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114" y="3489"/>
                    <a:pt x="8077" y="6994"/>
                    <a:pt x="11887" y="10514"/>
                  </a:cubicBezTo>
                  <a:cubicBezTo>
                    <a:pt x="15128" y="13508"/>
                    <a:pt x="18262" y="16517"/>
                    <a:pt x="20378" y="19602"/>
                  </a:cubicBezTo>
                  <a:cubicBezTo>
                    <a:pt x="20833" y="20265"/>
                    <a:pt x="21240" y="20931"/>
                    <a:pt x="2160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3" name="Line"/>
            <p:cNvSpPr/>
            <p:nvPr/>
          </p:nvSpPr>
          <p:spPr>
            <a:xfrm>
              <a:off x="17756051" y="6412611"/>
              <a:ext cx="97143" cy="378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9455" y="3093"/>
                    <a:pt x="16785" y="6160"/>
                    <a:pt x="13598" y="9193"/>
                  </a:cubicBezTo>
                  <a:cubicBezTo>
                    <a:pt x="9915" y="12698"/>
                    <a:pt x="5546" y="16154"/>
                    <a:pt x="1921" y="19663"/>
                  </a:cubicBezTo>
                  <a:cubicBezTo>
                    <a:pt x="1255" y="20307"/>
                    <a:pt x="615" y="20953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4" name="Line"/>
            <p:cNvSpPr/>
            <p:nvPr/>
          </p:nvSpPr>
          <p:spPr>
            <a:xfrm>
              <a:off x="16114762" y="8651843"/>
              <a:ext cx="554157" cy="548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9888" y="1992"/>
                    <a:pt x="18133" y="3946"/>
                    <a:pt x="16337" y="5861"/>
                  </a:cubicBezTo>
                  <a:cubicBezTo>
                    <a:pt x="11589" y="10925"/>
                    <a:pt x="6561" y="15709"/>
                    <a:pt x="1404" y="20345"/>
                  </a:cubicBezTo>
                  <a:cubicBezTo>
                    <a:pt x="937" y="20764"/>
                    <a:pt x="469" y="21183"/>
                    <a:pt x="0" y="21600"/>
                  </a:cubicBezTo>
                </a:path>
              </a:pathLst>
            </a:custGeom>
            <a:noFill/>
            <a:ln w="635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5" name="Form Hypothesis"/>
            <p:cNvSpPr/>
            <p:nvPr/>
          </p:nvSpPr>
          <p:spPr>
            <a:xfrm>
              <a:off x="0" y="4746998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Form Hypothesis</a:t>
              </a:r>
            </a:p>
          </p:txBody>
        </p:sp>
        <p:sp>
          <p:nvSpPr>
            <p:cNvPr id="146" name="Design Experiment"/>
            <p:cNvSpPr/>
            <p:nvPr/>
          </p:nvSpPr>
          <p:spPr>
            <a:xfrm>
              <a:off x="958813" y="250096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Design Experiment</a:t>
              </a:r>
            </a:p>
          </p:txBody>
        </p:sp>
        <p:sp>
          <p:nvSpPr>
            <p:cNvPr id="147" name="Collect…"/>
            <p:cNvSpPr/>
            <p:nvPr/>
          </p:nvSpPr>
          <p:spPr>
            <a:xfrm>
              <a:off x="3769878" y="444918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Collect </a:t>
              </a:r>
            </a:p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t>Data</a:t>
              </a:r>
            </a:p>
          </p:txBody>
        </p:sp>
        <p:sp>
          <p:nvSpPr>
            <p:cNvPr id="148" name="Explore or Test"/>
            <p:cNvSpPr/>
            <p:nvPr/>
          </p:nvSpPr>
          <p:spPr>
            <a:xfrm>
              <a:off x="15244891" y="250096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>
              <a:lvl1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lvl1pPr>
            </a:lstStyle>
            <a:p>
              <a:r>
                <a:t>Explore or Test</a:t>
              </a:r>
            </a:p>
          </p:txBody>
        </p:sp>
        <p:sp>
          <p:nvSpPr>
            <p:cNvPr id="149" name="Communicate Results"/>
            <p:cNvSpPr/>
            <p:nvPr/>
          </p:nvSpPr>
          <p:spPr>
            <a:xfrm>
              <a:off x="8249008" y="9811974"/>
              <a:ext cx="3603831" cy="1671215"/>
            </a:xfrm>
            <a:prstGeom prst="rect">
              <a:avLst/>
            </a:prstGeom>
            <a:solidFill>
              <a:srgbClr val="78AAD6"/>
            </a:solidFill>
            <a:ln w="25400" cap="flat">
              <a:solidFill>
                <a:srgbClr val="407AAA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Autofit/>
            </a:bodyPr>
            <a:lstStyle/>
            <a:p>
              <a:pPr defTabSz="825500">
                <a:lnSpc>
                  <a:spcPct val="90000"/>
                </a:lnSpc>
                <a:defRPr sz="5000">
                  <a:solidFill>
                    <a:srgbClr val="FFFFFF"/>
                  </a:solidFill>
                  <a:latin typeface="Source Sans Pro Semibold"/>
                  <a:ea typeface="Source Sans Pro Semibold"/>
                  <a:cs typeface="Source Sans Pro Semibold"/>
                  <a:sym typeface="Source Sans Pro Semibold"/>
                </a:defRPr>
              </a:pPr>
              <a:r>
                <a:rPr sz="4500"/>
                <a:t>Communicate</a:t>
              </a:r>
              <a:r>
                <a:t> Results</a:t>
              </a:r>
            </a:p>
          </p:txBody>
        </p:sp>
      </p:grpSp>
      <p:grpSp>
        <p:nvGrpSpPr>
          <p:cNvPr id="157" name="Group"/>
          <p:cNvGrpSpPr/>
          <p:nvPr/>
        </p:nvGrpSpPr>
        <p:grpSpPr>
          <a:xfrm>
            <a:off x="593611" y="4058901"/>
            <a:ext cx="22408409" cy="4881166"/>
            <a:chOff x="0" y="0"/>
            <a:chExt cx="22408408" cy="4881165"/>
          </a:xfrm>
        </p:grpSpPr>
        <p:sp>
          <p:nvSpPr>
            <p:cNvPr id="151" name="Import"/>
            <p:cNvSpPr txBox="1"/>
            <p:nvPr/>
          </p:nvSpPr>
          <p:spPr>
            <a:xfrm>
              <a:off x="0" y="2174138"/>
              <a:ext cx="3604680" cy="1249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Import</a:t>
              </a:r>
            </a:p>
          </p:txBody>
        </p:sp>
        <p:sp>
          <p:nvSpPr>
            <p:cNvPr id="152" name="Tidy"/>
            <p:cNvSpPr txBox="1"/>
            <p:nvPr/>
          </p:nvSpPr>
          <p:spPr>
            <a:xfrm>
              <a:off x="4729277" y="2174138"/>
              <a:ext cx="2064438" cy="1249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Tidy</a:t>
              </a:r>
            </a:p>
          </p:txBody>
        </p:sp>
        <p:sp>
          <p:nvSpPr>
            <p:cNvPr id="153" name="Visualize"/>
            <p:cNvSpPr txBox="1"/>
            <p:nvPr/>
          </p:nvSpPr>
          <p:spPr>
            <a:xfrm>
              <a:off x="8812622" y="0"/>
              <a:ext cx="3604681" cy="1249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Visualize</a:t>
              </a:r>
            </a:p>
          </p:txBody>
        </p:sp>
        <p:sp>
          <p:nvSpPr>
            <p:cNvPr id="154" name="Transform"/>
            <p:cNvSpPr txBox="1"/>
            <p:nvPr/>
          </p:nvSpPr>
          <p:spPr>
            <a:xfrm>
              <a:off x="8008889" y="3631245"/>
              <a:ext cx="3712587" cy="12499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rPr dirty="0"/>
                <a:t>Transform</a:t>
              </a:r>
            </a:p>
          </p:txBody>
        </p:sp>
        <p:sp>
          <p:nvSpPr>
            <p:cNvPr id="155" name="Model"/>
            <p:cNvSpPr txBox="1"/>
            <p:nvPr/>
          </p:nvSpPr>
          <p:spPr>
            <a:xfrm>
              <a:off x="11997373" y="2174138"/>
              <a:ext cx="3604681" cy="1249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Model</a:t>
              </a:r>
            </a:p>
          </p:txBody>
        </p:sp>
        <p:sp>
          <p:nvSpPr>
            <p:cNvPr id="156" name="Communicate"/>
            <p:cNvSpPr txBox="1"/>
            <p:nvPr/>
          </p:nvSpPr>
          <p:spPr>
            <a:xfrm>
              <a:off x="16817827" y="2174138"/>
              <a:ext cx="5590581" cy="12499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Communicate</a:t>
              </a:r>
            </a:p>
          </p:txBody>
        </p:sp>
      </p:grpSp>
      <p:grpSp>
        <p:nvGrpSpPr>
          <p:cNvPr id="164" name="Group"/>
          <p:cNvGrpSpPr/>
          <p:nvPr/>
        </p:nvGrpSpPr>
        <p:grpSpPr>
          <a:xfrm>
            <a:off x="3992772" y="4758175"/>
            <a:ext cx="13545980" cy="5461081"/>
            <a:chOff x="0" y="0"/>
            <a:chExt cx="13545978" cy="5461079"/>
          </a:xfrm>
        </p:grpSpPr>
        <p:sp>
          <p:nvSpPr>
            <p:cNvPr id="158" name="Line"/>
            <p:cNvSpPr/>
            <p:nvPr/>
          </p:nvSpPr>
          <p:spPr>
            <a:xfrm>
              <a:off x="0" y="2127736"/>
              <a:ext cx="1402730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9" name="Line"/>
            <p:cNvSpPr/>
            <p:nvPr/>
          </p:nvSpPr>
          <p:spPr>
            <a:xfrm>
              <a:off x="11802375" y="2099823"/>
              <a:ext cx="1743604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0" name="Line"/>
            <p:cNvSpPr/>
            <p:nvPr/>
          </p:nvSpPr>
          <p:spPr>
            <a:xfrm>
              <a:off x="3524039" y="2254736"/>
              <a:ext cx="1402731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1" name="Line"/>
            <p:cNvSpPr/>
            <p:nvPr/>
          </p:nvSpPr>
          <p:spPr>
            <a:xfrm rot="18241080">
              <a:off x="6963688" y="2335115"/>
              <a:ext cx="3276810" cy="2267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545" extrusionOk="0">
                  <a:moveTo>
                    <a:pt x="0" y="0"/>
                  </a:moveTo>
                  <a:cubicBezTo>
                    <a:pt x="324" y="6917"/>
                    <a:pt x="3006" y="13218"/>
                    <a:pt x="7234" y="16995"/>
                  </a:cubicBezTo>
                  <a:cubicBezTo>
                    <a:pt x="11503" y="20810"/>
                    <a:pt x="16838" y="21600"/>
                    <a:pt x="21600" y="19123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2" name="Line"/>
            <p:cNvSpPr/>
            <p:nvPr/>
          </p:nvSpPr>
          <p:spPr>
            <a:xfrm rot="18241080">
              <a:off x="9422268" y="-126091"/>
              <a:ext cx="679239" cy="18503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7" h="21600" extrusionOk="0">
                  <a:moveTo>
                    <a:pt x="20497" y="0"/>
                  </a:moveTo>
                  <a:cubicBezTo>
                    <a:pt x="21600" y="3925"/>
                    <a:pt x="20360" y="7894"/>
                    <a:pt x="16869" y="11611"/>
                  </a:cubicBezTo>
                  <a:cubicBezTo>
                    <a:pt x="13325" y="15386"/>
                    <a:pt x="7555" y="18802"/>
                    <a:pt x="0" y="21600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3" name="Line"/>
            <p:cNvSpPr/>
            <p:nvPr/>
          </p:nvSpPr>
          <p:spPr>
            <a:xfrm rot="18241080">
              <a:off x="4762449" y="1218705"/>
              <a:ext cx="2318724" cy="1075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894" extrusionOk="0">
                  <a:moveTo>
                    <a:pt x="0" y="20894"/>
                  </a:moveTo>
                  <a:cubicBezTo>
                    <a:pt x="2392" y="13395"/>
                    <a:pt x="5770" y="7494"/>
                    <a:pt x="9728" y="3896"/>
                  </a:cubicBezTo>
                  <a:cubicBezTo>
                    <a:pt x="13460" y="504"/>
                    <a:pt x="17564" y="-706"/>
                    <a:pt x="21600" y="396"/>
                  </a:cubicBezTo>
                </a:path>
              </a:pathLst>
            </a:custGeom>
            <a:noFill/>
            <a:ln w="101600" cap="flat">
              <a:solidFill>
                <a:srgbClr val="000000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7" name="Group"/>
          <p:cNvGrpSpPr/>
          <p:nvPr/>
        </p:nvGrpSpPr>
        <p:grpSpPr>
          <a:xfrm>
            <a:off x="779813" y="2844773"/>
            <a:ext cx="22824374" cy="8573898"/>
            <a:chOff x="0" y="0"/>
            <a:chExt cx="22824372" cy="8573897"/>
          </a:xfrm>
        </p:grpSpPr>
        <p:sp>
          <p:nvSpPr>
            <p:cNvPr id="165" name="Rounded Rectangle"/>
            <p:cNvSpPr/>
            <p:nvPr/>
          </p:nvSpPr>
          <p:spPr>
            <a:xfrm>
              <a:off x="0" y="0"/>
              <a:ext cx="22824373" cy="8026454"/>
            </a:xfrm>
            <a:prstGeom prst="roundRect">
              <a:avLst>
                <a:gd name="adj" fmla="val 15000"/>
              </a:avLst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66" name="Program"/>
            <p:cNvSpPr txBox="1"/>
            <p:nvPr/>
          </p:nvSpPr>
          <p:spPr>
            <a:xfrm>
              <a:off x="16066434" y="7323977"/>
              <a:ext cx="3604681" cy="124992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/>
            </a:bodyPr>
            <a:lstStyle>
              <a:lvl1pPr>
                <a:defRPr sz="6400"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</a:lstStyle>
            <a:p>
              <a:r>
                <a:t>Program</a:t>
              </a:r>
            </a:p>
          </p:txBody>
        </p:sp>
      </p:grpSp>
      <p:sp>
        <p:nvSpPr>
          <p:cNvPr id="168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6" dur="1000" fill="hold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xit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10" dur="1000" fill="hold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93336 -0.002359 -0.185031 0.043765 -0.263834 0.132715 C -0.318243 0.194129 -0.365070 0.274544 -0.401478 0.369086" pathEditMode="relative">
                                      <p:cBhvr>
                                        <p:cTn id="14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53389 -0.050116 -0.114349 -0.068809 -0.174098 -0.053388 C -0.287436 -0.024134 -0.381104 0.118755 -0.414582 0.313465" pathEditMode="relative">
                                      <p:cBhvr>
                                        <p:cTn id="17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-0.008916 -0.317006 -0.221953 -0.471308 -0.352944 -0.255637 C -0.409834 -0.161971 -0.426477 -0.013965 -0.394216 0.111385" pathEditMode="relative">
                                      <p:cBhvr>
                                        <p:cTn id="20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61875 -0.098834 0.050058 -0.276788 -0.023063 -0.347289 C -0.103319 -0.424670 -0.201344 -0.325031 -0.204543 -0.162819" pathEditMode="relative">
                                      <p:cBhvr>
                                        <p:cTn id="23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108788 -0.024928 0.178899 -0.217656 0.147064 -0.404263 C 0.097762 -0.693250 -0.120652 -0.742334 -0.208853 -0.484246" pathEditMode="relative">
                                      <p:cBhvr>
                                        <p:cTn id="26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62062 0.052426 0.129937 0.079228 0.198648 0.078401 C 0.296513 0.077224 0.393076 0.017993 0.449062 -0.119509 C 0.480082 -0.195697 0.494888 -0.290290 0.489461 -0.386098" pathEditMode="relative">
                                      <p:cBhvr>
                                        <p:cTn id="29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C 0.055847 0.105583 0.128837 0.177551 0.208790 0.205866 C 0.365901 0.261506 0.526770 0.148280 0.619877 -0.083475" pathEditMode="relative">
                                      <p:cBhvr>
                                        <p:cTn id="32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9" presetClass="exit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35" dur="1000" fill="hold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9" presetClass="exit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39" dur="1000" fill="hold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9" presetClass="exit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43" dur="1000" fill="hold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9" presetClass="exit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47" dur="1000" fill="hold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9" presetClass="exit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51" dur="1000" fill="hold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9" presetClass="exit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55" dur="1000" fill="hold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9" presetClass="exit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dissolve">
                                      <p:cBhvr>
                                        <p:cTn id="59" dur="1000" fill="hold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8000"/>
                            </p:stCondLst>
                            <p:childTnLst>
                              <p:par>
                                <p:cTn id="62" presetID="9" presetClass="entr" fill="hold" grpId="1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000"/>
                            </p:stCondLst>
                            <p:childTnLst>
                              <p:par>
                                <p:cTn id="66" presetID="22" presetClass="entr" presetSubtype="8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499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9499"/>
                            </p:stCondLst>
                            <p:childTnLst>
                              <p:par>
                                <p:cTn id="70" presetID="9" presetClass="entr" fill="hold" grpId="1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99"/>
                            </p:stCondLst>
                            <p:childTnLst>
                              <p:par>
                                <p:cTn id="74" presetID="9" presetClass="entr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5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2" animBg="1" advAuto="0"/>
      <p:bldP spid="126" grpId="14" animBg="1" advAuto="0"/>
      <p:bldP spid="127" grpId="15" animBg="1" advAuto="0"/>
      <p:bldP spid="128" grpId="13" animBg="1" advAuto="0"/>
      <p:bldP spid="129" grpId="12" animBg="1" advAuto="0"/>
      <p:bldP spid="130" grpId="16" animBg="1" advAuto="0"/>
      <p:bldP spid="131" grpId="11" animBg="1" advAuto="0"/>
      <p:bldP spid="132" grpId="10" animBg="1" advAuto="0"/>
      <p:bldP spid="150" grpId="1" animBg="1" advAuto="0"/>
      <p:bldP spid="157" grpId="17" animBg="1" advAuto="0"/>
      <p:bldP spid="164" grpId="18" animBg="1" advAuto="0"/>
      <p:bldP spid="167" grpId="19" animBg="1" advAuto="0"/>
      <p:bldP spid="168" grpId="2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Tidy data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data</a:t>
            </a:r>
          </a:p>
        </p:txBody>
      </p:sp>
      <p:graphicFrame>
        <p:nvGraphicFramePr>
          <p:cNvPr id="172" name="Table"/>
          <p:cNvGraphicFramePr/>
          <p:nvPr/>
        </p:nvGraphicFramePr>
        <p:xfrm>
          <a:off x="1345889" y="4013200"/>
          <a:ext cx="8890000" cy="5689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year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745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19987071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37737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172006362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212258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1272915272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73" name="A data set is tidy iff:…"/>
          <p:cNvSpPr txBox="1"/>
          <p:nvPr/>
        </p:nvSpPr>
        <p:spPr>
          <a:xfrm>
            <a:off x="11092558" y="4218146"/>
            <a:ext cx="12506366" cy="5279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30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data set is </a:t>
            </a:r>
            <a:r>
              <a:rPr b="1">
                <a:latin typeface="Source Sans Pro"/>
                <a:ea typeface="Source Sans Pro"/>
                <a:cs typeface="Source Sans Pro"/>
                <a:sym typeface="Source Sans Pro"/>
              </a:rPr>
              <a:t>tidy</a:t>
            </a:r>
            <a:r>
              <a:t> iff:</a:t>
            </a:r>
          </a:p>
          <a:p>
            <a:pPr marL="787400" indent="-787400" algn="l">
              <a:spcBef>
                <a:spcPts val="3000"/>
              </a:spcBef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Each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variable</a:t>
            </a:r>
            <a:r>
              <a:t> is in its own </a:t>
            </a:r>
            <a:r>
              <a:rPr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column</a:t>
            </a:r>
          </a:p>
          <a:p>
            <a:pPr marL="787400" indent="-787400" algn="l">
              <a:spcBef>
                <a:spcPts val="3000"/>
              </a:spcBef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Each </a:t>
            </a:r>
            <a:r>
              <a:rPr b="1">
                <a:solidFill>
                  <a:srgbClr val="78A64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case</a:t>
            </a:r>
            <a:r>
              <a:t> is in its own </a:t>
            </a:r>
            <a:r>
              <a:rPr b="1">
                <a:solidFill>
                  <a:srgbClr val="78A64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row</a:t>
            </a:r>
          </a:p>
          <a:p>
            <a:pPr marL="787400" indent="-787400" algn="l">
              <a:spcBef>
                <a:spcPts val="3000"/>
              </a:spcBef>
              <a:buSzPct val="100000"/>
              <a:buAutoNum type="arabicPeriod"/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Each </a:t>
            </a:r>
            <a:r>
              <a:rPr b="1">
                <a:solidFill>
                  <a:srgbClr val="FF7E7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value</a:t>
            </a:r>
            <a:r>
              <a:t> is in its own </a:t>
            </a:r>
            <a:r>
              <a:rPr b="1">
                <a:solidFill>
                  <a:srgbClr val="FF7E79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cell</a:t>
            </a:r>
          </a:p>
        </p:txBody>
      </p:sp>
      <p:grpSp>
        <p:nvGrpSpPr>
          <p:cNvPr id="179" name="Group"/>
          <p:cNvGrpSpPr/>
          <p:nvPr/>
        </p:nvGrpSpPr>
        <p:grpSpPr>
          <a:xfrm>
            <a:off x="1223531" y="4872348"/>
            <a:ext cx="9002755" cy="4951758"/>
            <a:chOff x="973047" y="0"/>
            <a:chExt cx="9002753" cy="4951757"/>
          </a:xfrm>
        </p:grpSpPr>
        <p:sp>
          <p:nvSpPr>
            <p:cNvPr id="174" name="Rectangle"/>
            <p:cNvSpPr/>
            <p:nvPr/>
          </p:nvSpPr>
          <p:spPr>
            <a:xfrm>
              <a:off x="973047" y="0"/>
              <a:ext cx="9002754" cy="4951758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75" name="Line"/>
            <p:cNvSpPr/>
            <p:nvPr/>
          </p:nvSpPr>
          <p:spPr>
            <a:xfrm flipV="1">
              <a:off x="2221180" y="131314"/>
              <a:ext cx="1" cy="4692265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6" name="Line"/>
            <p:cNvSpPr/>
            <p:nvPr/>
          </p:nvSpPr>
          <p:spPr>
            <a:xfrm flipV="1">
              <a:off x="6307082" y="132529"/>
              <a:ext cx="1" cy="4686700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7" name="Line"/>
            <p:cNvSpPr/>
            <p:nvPr/>
          </p:nvSpPr>
          <p:spPr>
            <a:xfrm flipV="1">
              <a:off x="8616203" y="132529"/>
              <a:ext cx="1" cy="4686700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78" name="Line"/>
            <p:cNvSpPr/>
            <p:nvPr/>
          </p:nvSpPr>
          <p:spPr>
            <a:xfrm flipV="1">
              <a:off x="4431886" y="132529"/>
              <a:ext cx="1" cy="4686700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6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7" name="Group"/>
          <p:cNvGrpSpPr/>
          <p:nvPr/>
        </p:nvGrpSpPr>
        <p:grpSpPr>
          <a:xfrm>
            <a:off x="1333561" y="4848605"/>
            <a:ext cx="8914656" cy="4863094"/>
            <a:chOff x="0" y="0"/>
            <a:chExt cx="8914655" cy="4863093"/>
          </a:xfrm>
        </p:grpSpPr>
        <p:sp>
          <p:nvSpPr>
            <p:cNvPr id="180" name="Rectangle"/>
            <p:cNvSpPr/>
            <p:nvPr/>
          </p:nvSpPr>
          <p:spPr>
            <a:xfrm>
              <a:off x="0" y="0"/>
              <a:ext cx="8914656" cy="4863094"/>
            </a:xfrm>
            <a:prstGeom prst="rect">
              <a:avLst/>
            </a:prstGeom>
            <a:solidFill>
              <a:srgbClr val="FFFFFF">
                <a:alpha val="8000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1" name="Line"/>
            <p:cNvSpPr/>
            <p:nvPr/>
          </p:nvSpPr>
          <p:spPr>
            <a:xfrm>
              <a:off x="259153" y="530837"/>
              <a:ext cx="8352669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2" name="Line"/>
            <p:cNvSpPr/>
            <p:nvPr/>
          </p:nvSpPr>
          <p:spPr>
            <a:xfrm>
              <a:off x="261412" y="1291120"/>
              <a:ext cx="8350410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3" name="Line"/>
            <p:cNvSpPr/>
            <p:nvPr/>
          </p:nvSpPr>
          <p:spPr>
            <a:xfrm>
              <a:off x="263672" y="2051404"/>
              <a:ext cx="8348150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4" name="Line"/>
            <p:cNvSpPr/>
            <p:nvPr/>
          </p:nvSpPr>
          <p:spPr>
            <a:xfrm>
              <a:off x="265932" y="2811688"/>
              <a:ext cx="8345890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5" name="Line"/>
            <p:cNvSpPr/>
            <p:nvPr/>
          </p:nvSpPr>
          <p:spPr>
            <a:xfrm>
              <a:off x="268191" y="3571971"/>
              <a:ext cx="8343631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6" name="Line"/>
            <p:cNvSpPr/>
            <p:nvPr/>
          </p:nvSpPr>
          <p:spPr>
            <a:xfrm>
              <a:off x="270451" y="4332256"/>
              <a:ext cx="8341372" cy="1"/>
            </a:xfrm>
            <a:prstGeom prst="line">
              <a:avLst/>
            </a:prstGeom>
            <a:noFill/>
            <a:ln w="177800" cap="flat">
              <a:solidFill>
                <a:srgbClr val="000000"/>
              </a:solidFill>
              <a:prstDash val="solid"/>
              <a:miter lim="400000"/>
              <a:headEnd type="stealth" w="med" len="med"/>
              <a:tailEnd type="stealth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1" build="p" bldLvl="5" animBg="1" advAuto="0"/>
      <p:bldP spid="179" grpId="2" animBg="1" advAuto="0"/>
      <p:bldP spid="179" grpId="4" animBg="1" advAuto="0"/>
      <p:bldP spid="187" grpId="3" animBg="1" advAuto="0"/>
      <p:bldP spid="187" grpId="5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9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year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90" name="Table"/>
          <p:cNvGraphicFramePr/>
          <p:nvPr/>
        </p:nvGraphicFramePr>
        <p:xfrm>
          <a:off x="1345889" y="4013200"/>
          <a:ext cx="8890000" cy="5689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year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745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19987071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37737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172006362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1999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212258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1272915272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91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193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94" name="filter(df, year == 2000)"/>
          <p:cNvSpPr txBox="1"/>
          <p:nvPr/>
        </p:nvSpPr>
        <p:spPr>
          <a:xfrm>
            <a:off x="11854788" y="5129448"/>
            <a:ext cx="11132368" cy="401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filter(</a:t>
            </a:r>
            <a:r>
              <a:t>df, year == 2000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6" name="Table"/>
          <p:cNvGraphicFramePr/>
          <p:nvPr/>
        </p:nvGraphicFramePr>
        <p:xfrm>
          <a:off x="1345889" y="4013200"/>
          <a:ext cx="66675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97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year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98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200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1" name="filter(df, year == 2000)…"/>
          <p:cNvSpPr txBox="1"/>
          <p:nvPr/>
        </p:nvSpPr>
        <p:spPr>
          <a:xfrm>
            <a:off x="11854788" y="5129448"/>
            <a:ext cx="11132368" cy="401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filter(df, year == 2000)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select(</a:t>
            </a:r>
            <a:r>
              <a:t>df, -year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3" name="Table"/>
          <p:cNvGraphicFramePr/>
          <p:nvPr/>
        </p:nvGraphicFramePr>
        <p:xfrm>
          <a:off x="1345889" y="4013200"/>
          <a:ext cx="66675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04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206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07" name="filter(df, year == 2000)…"/>
          <p:cNvSpPr txBox="1"/>
          <p:nvPr/>
        </p:nvSpPr>
        <p:spPr>
          <a:xfrm>
            <a:off x="11854788" y="5129448"/>
            <a:ext cx="11132368" cy="401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filter(df, year == 2000)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select(df, -year)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mutate(</a:t>
            </a:r>
            <a:r>
              <a:t>df, rate = cases / pop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graphicFrame>
        <p:nvGraphicFramePr>
          <p:cNvPr id="208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rate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0.00013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0.00046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0.00017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" name="Table"/>
          <p:cNvGraphicFramePr/>
          <p:nvPr/>
        </p:nvGraphicFramePr>
        <p:xfrm>
          <a:off x="1345889" y="4013200"/>
          <a:ext cx="889000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country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cases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pop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rate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Afghanistan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2666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20595360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0.00013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Brazil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80488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174504898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0.00046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China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213766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1280428583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0.00017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11" name="pdf-tidyr.pdf" descr="pdf-tid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238"/>
            <a:ext cx="1536701" cy="1781610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Tidy tools"/>
          <p:cNvSpPr txBox="1"/>
          <p:nvPr/>
        </p:nvSpPr>
        <p:spPr>
          <a:xfrm>
            <a:off x="4007752" y="1006887"/>
            <a:ext cx="16368496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 tools</a:t>
            </a:r>
          </a:p>
        </p:txBody>
      </p:sp>
      <p:sp>
        <p:nvSpPr>
          <p:cNvPr id="213" name="Rectangle"/>
          <p:cNvSpPr/>
          <p:nvPr/>
        </p:nvSpPr>
        <p:spPr>
          <a:xfrm>
            <a:off x="11000139" y="4045959"/>
            <a:ext cx="12031622" cy="562408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14" name="filter(df, year == 2000)…"/>
          <p:cNvSpPr txBox="1"/>
          <p:nvPr/>
        </p:nvSpPr>
        <p:spPr>
          <a:xfrm>
            <a:off x="11854788" y="5129448"/>
            <a:ext cx="11132368" cy="401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filter(df, year == 2000)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select(df, -year)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mutate(df, rate = cases / pop)</a:t>
            </a:r>
          </a:p>
          <a:p>
            <a:pPr algn="l">
              <a:spcBef>
                <a:spcPts val="1500"/>
              </a:spcBef>
              <a:defRPr sz="45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summarise(</a:t>
            </a:r>
            <a:r>
              <a:t>df, avg = mean(rate)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graphicFrame>
        <p:nvGraphicFramePr>
          <p:cNvPr id="215" name="Table"/>
          <p:cNvGraphicFramePr/>
          <p:nvPr/>
        </p:nvGraphicFramePr>
        <p:xfrm>
          <a:off x="1345889" y="8595587"/>
          <a:ext cx="2222500" cy="16256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222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avg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0044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00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0.00025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16" name="Arrow"/>
          <p:cNvSpPr/>
          <p:nvPr/>
        </p:nvSpPr>
        <p:spPr>
          <a:xfrm rot="5400000">
            <a:off x="1938349" y="7580201"/>
            <a:ext cx="1037580" cy="692210"/>
          </a:xfrm>
          <a:prstGeom prst="rightArrow">
            <a:avLst>
              <a:gd name="adj1" fmla="val 50356"/>
              <a:gd name="adj2" fmla="val 61214"/>
            </a:avLst>
          </a:prstGeom>
          <a:solidFill>
            <a:srgbClr val="53585F"/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499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99"/>
                            </p:stCondLst>
                            <p:childTnLst>
                              <p:par>
                                <p:cTn id="9" presetID="9" presetClass="entr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99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2" animBg="1" advAuto="0"/>
      <p:bldP spid="216" grpId="1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1212</Words>
  <Application>Microsoft Office PowerPoint</Application>
  <PresentationFormat>Custom</PresentationFormat>
  <Paragraphs>477</Paragraphs>
  <Slides>24</Slides>
  <Notes>0</Notes>
  <HiddenSlides>10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Arial</vt:lpstr>
      <vt:lpstr>Gill Sans</vt:lpstr>
      <vt:lpstr>Gill Sans Light</vt:lpstr>
      <vt:lpstr>Helvetica</vt:lpstr>
      <vt:lpstr>Helvetica Neue</vt:lpstr>
      <vt:lpstr>Lucida Grande</vt:lpstr>
      <vt:lpstr>Monaco</vt:lpstr>
      <vt:lpstr>Source Sans Pro</vt:lpstr>
      <vt:lpstr>Source Sans Pro ExtraLight</vt:lpstr>
      <vt:lpstr>Source Sans Pro Light</vt:lpstr>
      <vt:lpstr>Source Sans Pro Semibold</vt:lpstr>
      <vt:lpstr>White</vt:lpstr>
      <vt:lpstr>PowerPoint Presentation</vt:lpstr>
      <vt:lpstr>Your Turn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Smith, Mike K</cp:lastModifiedBy>
  <cp:revision>3</cp:revision>
  <dcterms:modified xsi:type="dcterms:W3CDTF">2019-09-24T09:57:25Z</dcterms:modified>
</cp:coreProperties>
</file>